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66" r:id="rId2"/>
    <p:sldMasterId id="2147483669" r:id="rId3"/>
  </p:sldMasterIdLst>
  <p:sldIdLst>
    <p:sldId id="258" r:id="rId4"/>
    <p:sldId id="274" r:id="rId5"/>
    <p:sldId id="268" r:id="rId6"/>
    <p:sldId id="272" r:id="rId7"/>
    <p:sldId id="313" r:id="rId8"/>
    <p:sldId id="278" r:id="rId9"/>
    <p:sldId id="282" r:id="rId10"/>
    <p:sldId id="283" r:id="rId11"/>
    <p:sldId id="284" r:id="rId12"/>
    <p:sldId id="285" r:id="rId13"/>
    <p:sldId id="302" r:id="rId14"/>
    <p:sldId id="286" r:id="rId15"/>
    <p:sldId id="287" r:id="rId16"/>
    <p:sldId id="288" r:id="rId17"/>
    <p:sldId id="289" r:id="rId18"/>
    <p:sldId id="290" r:id="rId19"/>
    <p:sldId id="303" r:id="rId20"/>
    <p:sldId id="291" r:id="rId21"/>
    <p:sldId id="292" r:id="rId22"/>
    <p:sldId id="293" r:id="rId23"/>
    <p:sldId id="294" r:id="rId24"/>
    <p:sldId id="295" r:id="rId25"/>
    <p:sldId id="304" r:id="rId26"/>
    <p:sldId id="296" r:id="rId27"/>
    <p:sldId id="297" r:id="rId28"/>
    <p:sldId id="298" r:id="rId29"/>
    <p:sldId id="314" r:id="rId30"/>
    <p:sldId id="299" r:id="rId31"/>
    <p:sldId id="300" r:id="rId32"/>
    <p:sldId id="305" r:id="rId33"/>
    <p:sldId id="306" r:id="rId34"/>
    <p:sldId id="307" r:id="rId35"/>
    <p:sldId id="308" r:id="rId36"/>
    <p:sldId id="319" r:id="rId37"/>
    <p:sldId id="310" r:id="rId38"/>
    <p:sldId id="311" r:id="rId39"/>
    <p:sldId id="318" r:id="rId40"/>
    <p:sldId id="312" r:id="rId41"/>
    <p:sldId id="315" r:id="rId4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A50021"/>
    <a:srgbClr val="CC0000"/>
    <a:srgbClr val="FF0000"/>
    <a:srgbClr val="008000"/>
    <a:srgbClr val="CB6E19"/>
    <a:srgbClr val="00006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23" autoAdjust="0"/>
    <p:restoredTop sz="94660"/>
  </p:normalViewPr>
  <p:slideViewPr>
    <p:cSldViewPr snapToGrid="0">
      <p:cViewPr>
        <p:scale>
          <a:sx n="100" d="100"/>
          <a:sy n="100" d="100"/>
        </p:scale>
        <p:origin x="-942" y="-72"/>
      </p:cViewPr>
      <p:guideLst>
        <p:guide orient="horz" pos="2160"/>
        <p:guide orient="horz" pos="1732"/>
        <p:guide orient="horz" pos="1250"/>
        <p:guide orient="horz" pos="1566"/>
        <p:guide orient="horz" pos="2095"/>
        <p:guide pos="4696"/>
        <p:guide pos="49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533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57937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533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651427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533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8526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33400" y="533400"/>
            <a:ext cx="8077200" cy="533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40545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428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8652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8012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671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7355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" Target="../slides/slid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slide" Target="../slides/slide1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.png"/><Relationship Id="rId5" Type="http://schemas.openxmlformats.org/officeDocument/2006/relationships/slide" Target="../slides/slide1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37650" cy="6858000"/>
          </a:xfrm>
          <a:prstGeom prst="rect">
            <a:avLst/>
          </a:prstGeom>
          <a:gradFill flip="none" rotWithShape="1">
            <a:gsLst>
              <a:gs pos="0">
                <a:srgbClr val="0A557D"/>
              </a:gs>
              <a:gs pos="50000">
                <a:srgbClr val="4BA5D2"/>
              </a:gs>
              <a:gs pos="100000">
                <a:srgbClr val="0A557D"/>
              </a:gs>
            </a:gsLst>
            <a:lin ang="16200000" scaled="0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1027" name="Group 8"/>
          <p:cNvGrpSpPr>
            <a:grpSpLocks/>
          </p:cNvGrpSpPr>
          <p:nvPr userDrawn="1"/>
        </p:nvGrpSpPr>
        <p:grpSpPr bwMode="auto">
          <a:xfrm>
            <a:off x="444500" y="685800"/>
            <a:ext cx="8248650" cy="6064250"/>
            <a:chOff x="438912" y="685800"/>
            <a:chExt cx="8247888" cy="6064952"/>
          </a:xfrm>
        </p:grpSpPr>
        <p:sp>
          <p:nvSpPr>
            <p:cNvPr id="28" name="Rectangle 27"/>
            <p:cNvSpPr/>
            <p:nvPr userDrawn="1"/>
          </p:nvSpPr>
          <p:spPr>
            <a:xfrm>
              <a:off x="438912" y="685800"/>
              <a:ext cx="8241539" cy="56934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200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29" name="Rectangle 28"/>
            <p:cNvSpPr/>
            <p:nvPr userDrawn="1"/>
          </p:nvSpPr>
          <p:spPr>
            <a:xfrm>
              <a:off x="440500" y="685800"/>
              <a:ext cx="8241539" cy="258793"/>
            </a:xfrm>
            <a:prstGeom prst="rect">
              <a:avLst/>
            </a:prstGeom>
            <a:solidFill>
              <a:srgbClr val="D1ED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0" name="Rectangle 29"/>
            <p:cNvSpPr/>
            <p:nvPr userDrawn="1"/>
          </p:nvSpPr>
          <p:spPr>
            <a:xfrm>
              <a:off x="438912" y="6390348"/>
              <a:ext cx="8247888" cy="360404"/>
            </a:xfrm>
            <a:prstGeom prst="rect">
              <a:avLst/>
            </a:prstGeom>
            <a:solidFill>
              <a:srgbClr val="2864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438912" y="6688833"/>
              <a:ext cx="8247888" cy="46042"/>
            </a:xfrm>
            <a:prstGeom prst="rect">
              <a:avLst/>
            </a:prstGeom>
            <a:gradFill flip="none" rotWithShape="1">
              <a:gsLst>
                <a:gs pos="0">
                  <a:srgbClr val="286482">
                    <a:tint val="66000"/>
                    <a:satMod val="160000"/>
                    <a:alpha val="20000"/>
                  </a:srgbClr>
                </a:gs>
                <a:gs pos="100000">
                  <a:srgbClr val="286482">
                    <a:tint val="23500"/>
                    <a:satMod val="160000"/>
                    <a:alpha val="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24" name="Subtitle 2"/>
          <p:cNvSpPr txBox="1">
            <a:spLocks/>
          </p:cNvSpPr>
          <p:nvPr userDrawn="1"/>
        </p:nvSpPr>
        <p:spPr>
          <a:xfrm>
            <a:off x="7905750" y="6175375"/>
            <a:ext cx="990600" cy="2365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  <a:defRPr/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itchFamily="34" charset="0"/>
                <a:cs typeface="Verdana" pitchFamily="34" charset="0"/>
              </a:rPr>
              <a:t>Next                                                                                                                                                 </a:t>
            </a:r>
          </a:p>
        </p:txBody>
      </p:sp>
      <p:grpSp>
        <p:nvGrpSpPr>
          <p:cNvPr id="1029" name="Group 24"/>
          <p:cNvGrpSpPr>
            <a:grpSpLocks/>
          </p:cNvGrpSpPr>
          <p:nvPr userDrawn="1"/>
        </p:nvGrpSpPr>
        <p:grpSpPr bwMode="auto">
          <a:xfrm>
            <a:off x="8266113" y="5903913"/>
            <a:ext cx="277812" cy="279400"/>
            <a:chOff x="1613364" y="5402832"/>
            <a:chExt cx="362066" cy="362066"/>
          </a:xfrm>
        </p:grpSpPr>
        <p:sp>
          <p:nvSpPr>
            <p:cNvPr id="26" name="Oval 25"/>
            <p:cNvSpPr/>
            <p:nvPr userDrawn="1"/>
          </p:nvSpPr>
          <p:spPr>
            <a:xfrm>
              <a:off x="1613364" y="5402832"/>
              <a:ext cx="362066" cy="362066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27" name="Isosceles Triangle 26">
              <a:hlinkClick r:id="" action="ppaction://hlinkshowjump?jump=nextslide"/>
            </p:cNvPr>
            <p:cNvSpPr/>
            <p:nvPr userDrawn="1"/>
          </p:nvSpPr>
          <p:spPr>
            <a:xfrm rot="5400000">
              <a:off x="1740005" y="5507313"/>
              <a:ext cx="152232" cy="153102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12" name="Subtitle 2"/>
          <p:cNvSpPr txBox="1">
            <a:spLocks/>
          </p:cNvSpPr>
          <p:nvPr userDrawn="1"/>
        </p:nvSpPr>
        <p:spPr>
          <a:xfrm>
            <a:off x="463550" y="6400800"/>
            <a:ext cx="8229600" cy="3000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IN" sz="1000" dirty="0" smtClean="0">
                <a:solidFill>
                  <a:srgbClr val="D1EDF5"/>
                </a:solidFill>
              </a:rPr>
              <a:t>Copyright © by Houghton Mifflin Harcourt Publishing Company</a:t>
            </a:r>
            <a:endParaRPr lang="en-US" sz="1000" dirty="0" smtClean="0">
              <a:solidFill>
                <a:srgbClr val="D1EDF5"/>
              </a:solidFill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031" name="Group 14"/>
          <p:cNvGrpSpPr>
            <a:grpSpLocks/>
          </p:cNvGrpSpPr>
          <p:nvPr userDrawn="1"/>
        </p:nvGrpSpPr>
        <p:grpSpPr bwMode="auto">
          <a:xfrm>
            <a:off x="8350250" y="171450"/>
            <a:ext cx="361950" cy="361950"/>
            <a:chOff x="8343784" y="171334"/>
            <a:chExt cx="362066" cy="362066"/>
          </a:xfrm>
        </p:grpSpPr>
        <p:sp>
          <p:nvSpPr>
            <p:cNvPr id="22" name="Oval 21"/>
            <p:cNvSpPr/>
            <p:nvPr userDrawn="1"/>
          </p:nvSpPr>
          <p:spPr>
            <a:xfrm>
              <a:off x="8343784" y="171334"/>
              <a:ext cx="362066" cy="362066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1001">
              <a:schemeClr val="lt2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pic>
          <p:nvPicPr>
            <p:cNvPr id="1039" name="Picture 22" descr="C:\Users\suraj.prakash\Desktop\ppt\Untitled-6.png">
              <a:hlinkClick r:id="" action="ppaction://hlinkshowjump?jump=endshow"/>
            </p:cNvPr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23230" y="250780"/>
              <a:ext cx="203175" cy="20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" name="Oval 19"/>
          <p:cNvSpPr/>
          <p:nvPr userDrawn="1"/>
        </p:nvSpPr>
        <p:spPr bwMode="auto">
          <a:xfrm>
            <a:off x="7893050" y="171450"/>
            <a:ext cx="361950" cy="3619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Oval 17"/>
          <p:cNvSpPr/>
          <p:nvPr userDrawn="1"/>
        </p:nvSpPr>
        <p:spPr bwMode="auto">
          <a:xfrm>
            <a:off x="7435850" y="171450"/>
            <a:ext cx="361950" cy="3619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5" name="Subtitle 2"/>
          <p:cNvSpPr txBox="1">
            <a:spLocks/>
          </p:cNvSpPr>
          <p:nvPr userDrawn="1"/>
        </p:nvSpPr>
        <p:spPr>
          <a:xfrm>
            <a:off x="463550" y="696913"/>
            <a:ext cx="8229600" cy="2365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  <a:defRPr/>
            </a:pPr>
            <a:r>
              <a:rPr lang="en-US" sz="1100" dirty="0" smtClean="0">
                <a:solidFill>
                  <a:srgbClr val="376092"/>
                </a:solidFill>
                <a:ea typeface="Verdana" pitchFamily="34" charset="0"/>
                <a:cs typeface="Verdana" pitchFamily="34" charset="0"/>
              </a:rPr>
              <a:t>Chapter 4</a:t>
            </a:r>
          </a:p>
        </p:txBody>
      </p:sp>
      <p:sp>
        <p:nvSpPr>
          <p:cNvPr id="33" name="Subtitle 2"/>
          <p:cNvSpPr txBox="1">
            <a:spLocks/>
          </p:cNvSpPr>
          <p:nvPr userDrawn="1"/>
        </p:nvSpPr>
        <p:spPr>
          <a:xfrm>
            <a:off x="254000" y="161925"/>
            <a:ext cx="3962400" cy="381000"/>
          </a:xfrm>
          <a:prstGeom prst="rect">
            <a:avLst/>
          </a:prstGeom>
          <a:noFill/>
        </p:spPr>
        <p:txBody>
          <a:bodyPr>
            <a:normAutofit fontScale="77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9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Geography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36" name="Picture 18" descr="C:\Users\suraj.prakash\Desktop\ppt\Untitled-1.png">
            <a:hlinkClick r:id="rId9" action="ppaction://hlinksldjump"/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233363"/>
            <a:ext cx="2254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20" descr="C:\Users\suraj.prakash\Desktop\ppt\Untitled-3.png">
            <a:hlinkClick r:id="" action="ppaction://noaction"/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725" y="223838"/>
            <a:ext cx="2286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28" r:id="rId5"/>
    <p:sldLayoutId id="2147483729" r:id="rId6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37650" cy="6858000"/>
          </a:xfrm>
          <a:prstGeom prst="rect">
            <a:avLst/>
          </a:prstGeom>
          <a:gradFill flip="none" rotWithShape="1">
            <a:gsLst>
              <a:gs pos="0">
                <a:srgbClr val="0A557D"/>
              </a:gs>
              <a:gs pos="50000">
                <a:srgbClr val="4BA5D2"/>
              </a:gs>
              <a:gs pos="100000">
                <a:srgbClr val="0A557D"/>
              </a:gs>
            </a:gsLst>
            <a:lin ang="16200000" scaled="0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2051" name="Group 8"/>
          <p:cNvGrpSpPr>
            <a:grpSpLocks/>
          </p:cNvGrpSpPr>
          <p:nvPr userDrawn="1"/>
        </p:nvGrpSpPr>
        <p:grpSpPr bwMode="auto">
          <a:xfrm>
            <a:off x="444500" y="685800"/>
            <a:ext cx="8248650" cy="6064250"/>
            <a:chOff x="438912" y="685800"/>
            <a:chExt cx="8247888" cy="6064952"/>
          </a:xfrm>
        </p:grpSpPr>
        <p:sp>
          <p:nvSpPr>
            <p:cNvPr id="28" name="Rectangle 27"/>
            <p:cNvSpPr/>
            <p:nvPr userDrawn="1"/>
          </p:nvSpPr>
          <p:spPr>
            <a:xfrm>
              <a:off x="438912" y="685800"/>
              <a:ext cx="8241539" cy="56934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200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29" name="Rectangle 28"/>
            <p:cNvSpPr/>
            <p:nvPr userDrawn="1"/>
          </p:nvSpPr>
          <p:spPr>
            <a:xfrm>
              <a:off x="440500" y="685800"/>
              <a:ext cx="8241539" cy="258793"/>
            </a:xfrm>
            <a:prstGeom prst="rect">
              <a:avLst/>
            </a:prstGeom>
            <a:solidFill>
              <a:srgbClr val="D1ED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0" name="Rectangle 29"/>
            <p:cNvSpPr/>
            <p:nvPr userDrawn="1"/>
          </p:nvSpPr>
          <p:spPr>
            <a:xfrm>
              <a:off x="438912" y="6390348"/>
              <a:ext cx="8247888" cy="360404"/>
            </a:xfrm>
            <a:prstGeom prst="rect">
              <a:avLst/>
            </a:prstGeom>
            <a:solidFill>
              <a:srgbClr val="2864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438912" y="6688833"/>
              <a:ext cx="8247888" cy="46042"/>
            </a:xfrm>
            <a:prstGeom prst="rect">
              <a:avLst/>
            </a:prstGeom>
            <a:gradFill flip="none" rotWithShape="1">
              <a:gsLst>
                <a:gs pos="0">
                  <a:srgbClr val="286482">
                    <a:tint val="66000"/>
                    <a:satMod val="160000"/>
                    <a:alpha val="20000"/>
                  </a:srgbClr>
                </a:gs>
                <a:gs pos="100000">
                  <a:srgbClr val="286482">
                    <a:tint val="23500"/>
                    <a:satMod val="160000"/>
                    <a:alpha val="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2" name="Subtitle 2"/>
          <p:cNvSpPr txBox="1">
            <a:spLocks/>
          </p:cNvSpPr>
          <p:nvPr userDrawn="1"/>
        </p:nvSpPr>
        <p:spPr>
          <a:xfrm>
            <a:off x="463550" y="6400800"/>
            <a:ext cx="8229600" cy="3000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IN" sz="1000" dirty="0" smtClean="0">
                <a:solidFill>
                  <a:srgbClr val="D1EDF5"/>
                </a:solidFill>
              </a:rPr>
              <a:t>Copyright © by Houghton Mifflin Harcourt Publishing Company</a:t>
            </a:r>
            <a:endParaRPr lang="en-US" sz="1000" dirty="0" smtClean="0">
              <a:solidFill>
                <a:srgbClr val="D1EDF5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Oval 32"/>
          <p:cNvSpPr/>
          <p:nvPr userDrawn="1"/>
        </p:nvSpPr>
        <p:spPr>
          <a:xfrm>
            <a:off x="8350250" y="171450"/>
            <a:ext cx="361950" cy="3619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6" name="Oval 35"/>
          <p:cNvSpPr/>
          <p:nvPr userDrawn="1"/>
        </p:nvSpPr>
        <p:spPr>
          <a:xfrm>
            <a:off x="7893050" y="171450"/>
            <a:ext cx="361950" cy="3619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9" name="Oval 38"/>
          <p:cNvSpPr/>
          <p:nvPr userDrawn="1"/>
        </p:nvSpPr>
        <p:spPr>
          <a:xfrm>
            <a:off x="7435850" y="171450"/>
            <a:ext cx="361950" cy="3619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grpSp>
        <p:nvGrpSpPr>
          <p:cNvPr id="2056" name="Group 40"/>
          <p:cNvGrpSpPr>
            <a:grpSpLocks/>
          </p:cNvGrpSpPr>
          <p:nvPr userDrawn="1"/>
        </p:nvGrpSpPr>
        <p:grpSpPr bwMode="auto">
          <a:xfrm>
            <a:off x="7905750" y="5903913"/>
            <a:ext cx="990600" cy="508000"/>
            <a:chOff x="7912398" y="5893701"/>
            <a:chExt cx="990600" cy="507099"/>
          </a:xfrm>
        </p:grpSpPr>
        <p:sp>
          <p:nvSpPr>
            <p:cNvPr id="42" name="Subtitle 2"/>
            <p:cNvSpPr txBox="1">
              <a:spLocks/>
            </p:cNvSpPr>
            <p:nvPr userDrawn="1"/>
          </p:nvSpPr>
          <p:spPr>
            <a:xfrm>
              <a:off x="7912398" y="6166267"/>
              <a:ext cx="990600" cy="234533"/>
            </a:xfrm>
            <a:prstGeom prst="rect">
              <a:avLst/>
            </a:prstGeom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buFont typeface="Arial" pitchFamily="34" charset="0"/>
                <a:buNone/>
                <a:defRPr/>
              </a:pPr>
              <a:r>
                <a:rPr lang="en-US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Verdana" pitchFamily="34" charset="0"/>
                  <a:cs typeface="Verdana" pitchFamily="34" charset="0"/>
                </a:rPr>
                <a:t>Next                                                                                                                                                 </a:t>
              </a:r>
            </a:p>
          </p:txBody>
        </p:sp>
        <p:grpSp>
          <p:nvGrpSpPr>
            <p:cNvPr id="2067" name="Group 42"/>
            <p:cNvGrpSpPr>
              <a:grpSpLocks/>
            </p:cNvGrpSpPr>
            <p:nvPr userDrawn="1"/>
          </p:nvGrpSpPr>
          <p:grpSpPr bwMode="auto">
            <a:xfrm>
              <a:off x="8272132" y="5893701"/>
              <a:ext cx="278499" cy="278499"/>
              <a:chOff x="1613364" y="5402832"/>
              <a:chExt cx="362066" cy="362066"/>
            </a:xfrm>
          </p:grpSpPr>
          <p:sp>
            <p:nvSpPr>
              <p:cNvPr id="44" name="Oval 43"/>
              <p:cNvSpPr/>
              <p:nvPr userDrawn="1"/>
            </p:nvSpPr>
            <p:spPr>
              <a:xfrm>
                <a:off x="1614182" y="5402832"/>
                <a:ext cx="361173" cy="362593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5" name="Isosceles Triangle 44">
                <a:hlinkClick r:id="" action="ppaction://hlinkshowjump?jump=nextslide"/>
              </p:cNvPr>
              <p:cNvSpPr/>
              <p:nvPr userDrawn="1"/>
            </p:nvSpPr>
            <p:spPr>
              <a:xfrm rot="5400000">
                <a:off x="1740211" y="5507765"/>
                <a:ext cx="152454" cy="152725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6" name="Subtitle 2"/>
          <p:cNvSpPr txBox="1">
            <a:spLocks/>
          </p:cNvSpPr>
          <p:nvPr/>
        </p:nvSpPr>
        <p:spPr>
          <a:xfrm>
            <a:off x="304800" y="6184900"/>
            <a:ext cx="990600" cy="2365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itchFamily="34" charset="0"/>
                <a:cs typeface="Verdana" pitchFamily="34" charset="0"/>
              </a:rPr>
              <a:t>Previous                                                                                                                                                 </a:t>
            </a:r>
          </a:p>
        </p:txBody>
      </p:sp>
      <p:grpSp>
        <p:nvGrpSpPr>
          <p:cNvPr id="2058" name="Group 49"/>
          <p:cNvGrpSpPr>
            <a:grpSpLocks/>
          </p:cNvGrpSpPr>
          <p:nvPr/>
        </p:nvGrpSpPr>
        <p:grpSpPr bwMode="auto">
          <a:xfrm>
            <a:off x="650875" y="5903913"/>
            <a:ext cx="284163" cy="284162"/>
            <a:chOff x="914400" y="4771967"/>
            <a:chExt cx="362066" cy="362066"/>
          </a:xfrm>
        </p:grpSpPr>
        <p:sp>
          <p:nvSpPr>
            <p:cNvPr id="46" name="Oval 45"/>
            <p:cNvSpPr/>
            <p:nvPr/>
          </p:nvSpPr>
          <p:spPr>
            <a:xfrm>
              <a:off x="914400" y="4771967"/>
              <a:ext cx="362066" cy="362066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47" name="Isosceles Triangle 46">
              <a:hlinkClick r:id="" action="ppaction://hlinkshowjump?jump=previousslide"/>
            </p:cNvPr>
            <p:cNvSpPr/>
            <p:nvPr/>
          </p:nvSpPr>
          <p:spPr>
            <a:xfrm rot="16200000">
              <a:off x="1009468" y="4877149"/>
              <a:ext cx="151703" cy="151703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</p:grpSp>
      <p:pic>
        <p:nvPicPr>
          <p:cNvPr id="2059" name="Picture 49" descr="C:\Users\suraj.prakash\Desktop\ppt\Untitled-6.png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25" y="250825"/>
            <a:ext cx="203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Subtitle 2"/>
          <p:cNvSpPr txBox="1">
            <a:spLocks/>
          </p:cNvSpPr>
          <p:nvPr userDrawn="1"/>
        </p:nvSpPr>
        <p:spPr>
          <a:xfrm>
            <a:off x="463550" y="696913"/>
            <a:ext cx="8229600" cy="2365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  <a:defRPr/>
            </a:pPr>
            <a:r>
              <a:rPr lang="en-US" sz="1100" dirty="0" smtClean="0">
                <a:solidFill>
                  <a:srgbClr val="376092"/>
                </a:solidFill>
                <a:ea typeface="Verdana" pitchFamily="34" charset="0"/>
                <a:cs typeface="Verdana" pitchFamily="34" charset="0"/>
              </a:rPr>
              <a:t>Chapter 4</a:t>
            </a:r>
          </a:p>
        </p:txBody>
      </p:sp>
      <p:pic>
        <p:nvPicPr>
          <p:cNvPr id="2061" name="Picture 18" descr="C:\Users\suraj.prakash\Desktop\ppt\Untitled-1.png">
            <a:hlinkClick r:id="rId5" action="ppaction://hlinksldjump"/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233363"/>
            <a:ext cx="2254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20" descr="C:\Users\suraj.prakash\Desktop\ppt\Untitled-3.png">
            <a:hlinkClick r:id="" action="ppaction://noaction"/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725" y="223838"/>
            <a:ext cx="2286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Subtitle 2"/>
          <p:cNvSpPr txBox="1">
            <a:spLocks/>
          </p:cNvSpPr>
          <p:nvPr userDrawn="1"/>
        </p:nvSpPr>
        <p:spPr>
          <a:xfrm>
            <a:off x="254000" y="161925"/>
            <a:ext cx="3962400" cy="381000"/>
          </a:xfrm>
          <a:prstGeom prst="rect">
            <a:avLst/>
          </a:prstGeom>
          <a:noFill/>
        </p:spPr>
        <p:txBody>
          <a:bodyPr>
            <a:normAutofit fontScale="77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9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Geography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37650" cy="6858000"/>
          </a:xfrm>
          <a:prstGeom prst="rect">
            <a:avLst/>
          </a:prstGeom>
          <a:gradFill flip="none" rotWithShape="1">
            <a:gsLst>
              <a:gs pos="0">
                <a:srgbClr val="0A557D"/>
              </a:gs>
              <a:gs pos="50000">
                <a:srgbClr val="4BA5D2"/>
              </a:gs>
              <a:gs pos="100000">
                <a:srgbClr val="0A557D"/>
              </a:gs>
            </a:gsLst>
            <a:lin ang="16200000" scaled="0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3075" name="Group 8"/>
          <p:cNvGrpSpPr>
            <a:grpSpLocks/>
          </p:cNvGrpSpPr>
          <p:nvPr userDrawn="1"/>
        </p:nvGrpSpPr>
        <p:grpSpPr bwMode="auto">
          <a:xfrm>
            <a:off x="444500" y="685800"/>
            <a:ext cx="8248650" cy="6064250"/>
            <a:chOff x="438912" y="685800"/>
            <a:chExt cx="8247888" cy="6064952"/>
          </a:xfrm>
        </p:grpSpPr>
        <p:sp>
          <p:nvSpPr>
            <p:cNvPr id="28" name="Rectangle 27"/>
            <p:cNvSpPr/>
            <p:nvPr userDrawn="1"/>
          </p:nvSpPr>
          <p:spPr>
            <a:xfrm>
              <a:off x="438912" y="685800"/>
              <a:ext cx="8241539" cy="56934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200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29" name="Rectangle 28"/>
            <p:cNvSpPr/>
            <p:nvPr userDrawn="1"/>
          </p:nvSpPr>
          <p:spPr>
            <a:xfrm>
              <a:off x="440500" y="685800"/>
              <a:ext cx="8241539" cy="258793"/>
            </a:xfrm>
            <a:prstGeom prst="rect">
              <a:avLst/>
            </a:prstGeom>
            <a:solidFill>
              <a:srgbClr val="D1ED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0" name="Rectangle 29"/>
            <p:cNvSpPr/>
            <p:nvPr userDrawn="1"/>
          </p:nvSpPr>
          <p:spPr>
            <a:xfrm>
              <a:off x="438912" y="6390348"/>
              <a:ext cx="8247888" cy="360404"/>
            </a:xfrm>
            <a:prstGeom prst="rect">
              <a:avLst/>
            </a:prstGeom>
            <a:solidFill>
              <a:srgbClr val="2864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438912" y="6688833"/>
              <a:ext cx="8247888" cy="46042"/>
            </a:xfrm>
            <a:prstGeom prst="rect">
              <a:avLst/>
            </a:prstGeom>
            <a:gradFill flip="none" rotWithShape="1">
              <a:gsLst>
                <a:gs pos="0">
                  <a:srgbClr val="286482">
                    <a:tint val="66000"/>
                    <a:satMod val="160000"/>
                    <a:alpha val="20000"/>
                  </a:srgbClr>
                </a:gs>
                <a:gs pos="100000">
                  <a:srgbClr val="286482">
                    <a:tint val="23500"/>
                    <a:satMod val="160000"/>
                    <a:alpha val="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2" name="Subtitle 2"/>
          <p:cNvSpPr txBox="1">
            <a:spLocks/>
          </p:cNvSpPr>
          <p:nvPr userDrawn="1"/>
        </p:nvSpPr>
        <p:spPr>
          <a:xfrm>
            <a:off x="463550" y="6400800"/>
            <a:ext cx="8229600" cy="3000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IN" sz="1000" dirty="0" smtClean="0">
                <a:solidFill>
                  <a:srgbClr val="D1EDF5"/>
                </a:solidFill>
              </a:rPr>
              <a:t>Copyright © by Houghton Mifflin Harcourt Publishing Company</a:t>
            </a:r>
            <a:endParaRPr lang="en-US" sz="1000" dirty="0" smtClean="0">
              <a:solidFill>
                <a:srgbClr val="D1EDF5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Oval 32"/>
          <p:cNvSpPr/>
          <p:nvPr userDrawn="1"/>
        </p:nvSpPr>
        <p:spPr>
          <a:xfrm>
            <a:off x="8350250" y="171450"/>
            <a:ext cx="361950" cy="3619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6" name="Oval 35"/>
          <p:cNvSpPr/>
          <p:nvPr userDrawn="1"/>
        </p:nvSpPr>
        <p:spPr>
          <a:xfrm>
            <a:off x="7893050" y="171450"/>
            <a:ext cx="361950" cy="3619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9" name="Oval 38"/>
          <p:cNvSpPr/>
          <p:nvPr userDrawn="1"/>
        </p:nvSpPr>
        <p:spPr>
          <a:xfrm>
            <a:off x="7435850" y="171450"/>
            <a:ext cx="361950" cy="3619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304800" y="6184900"/>
            <a:ext cx="990600" cy="2365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itchFamily="34" charset="0"/>
                <a:cs typeface="Verdana" pitchFamily="34" charset="0"/>
              </a:rPr>
              <a:t>Previous                                                                                                                                                 </a:t>
            </a:r>
          </a:p>
        </p:txBody>
      </p:sp>
      <p:grpSp>
        <p:nvGrpSpPr>
          <p:cNvPr id="3081" name="Group 49"/>
          <p:cNvGrpSpPr>
            <a:grpSpLocks/>
          </p:cNvGrpSpPr>
          <p:nvPr/>
        </p:nvGrpSpPr>
        <p:grpSpPr bwMode="auto">
          <a:xfrm>
            <a:off x="650875" y="5903913"/>
            <a:ext cx="284163" cy="284162"/>
            <a:chOff x="914400" y="4771967"/>
            <a:chExt cx="362066" cy="362066"/>
          </a:xfrm>
        </p:grpSpPr>
        <p:sp>
          <p:nvSpPr>
            <p:cNvPr id="46" name="Oval 45"/>
            <p:cNvSpPr/>
            <p:nvPr/>
          </p:nvSpPr>
          <p:spPr>
            <a:xfrm>
              <a:off x="914400" y="4771967"/>
              <a:ext cx="362066" cy="362066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sz="2000" dirty="0">
                <a:solidFill>
                  <a:prstClr val="white"/>
                </a:solidFill>
              </a:endParaRPr>
            </a:p>
          </p:txBody>
        </p:sp>
        <p:sp>
          <p:nvSpPr>
            <p:cNvPr id="47" name="Isosceles Triangle 46">
              <a:hlinkClick r:id="" action="ppaction://hlinkshowjump?jump=previousslide"/>
            </p:cNvPr>
            <p:cNvSpPr/>
            <p:nvPr/>
          </p:nvSpPr>
          <p:spPr>
            <a:xfrm rot="16200000">
              <a:off x="1009468" y="4877149"/>
              <a:ext cx="151703" cy="151703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</p:grpSp>
      <p:pic>
        <p:nvPicPr>
          <p:cNvPr id="3082" name="Picture 36" descr="C:\Users\suraj.prakash\Desktop\ppt\Untitled-6.png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25" y="250825"/>
            <a:ext cx="203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Subtitle 2"/>
          <p:cNvSpPr txBox="1">
            <a:spLocks/>
          </p:cNvSpPr>
          <p:nvPr userDrawn="1"/>
        </p:nvSpPr>
        <p:spPr>
          <a:xfrm>
            <a:off x="463550" y="696913"/>
            <a:ext cx="8229600" cy="2365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  <a:defRPr/>
            </a:pPr>
            <a:r>
              <a:rPr lang="en-US" sz="1100" dirty="0" smtClean="0">
                <a:solidFill>
                  <a:srgbClr val="376092"/>
                </a:solidFill>
                <a:ea typeface="Verdana" pitchFamily="34" charset="0"/>
                <a:cs typeface="Verdana" pitchFamily="34" charset="0"/>
              </a:rPr>
              <a:t>Chapter 4</a:t>
            </a:r>
          </a:p>
        </p:txBody>
      </p:sp>
      <p:pic>
        <p:nvPicPr>
          <p:cNvPr id="3084" name="Picture 20" descr="C:\Users\suraj.prakash\Desktop\ppt\Untitled-3.png">
            <a:hlinkClick r:id="" action="ppaction://noaction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725" y="223838"/>
            <a:ext cx="2286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8" descr="C:\Users\suraj.prakash\Desktop\ppt\Untitled-1.png">
            <a:hlinkClick r:id="rId5" action="ppaction://hlinksldjump"/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233363"/>
            <a:ext cx="2254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Subtitle 2"/>
          <p:cNvSpPr txBox="1">
            <a:spLocks/>
          </p:cNvSpPr>
          <p:nvPr userDrawn="1"/>
        </p:nvSpPr>
        <p:spPr>
          <a:xfrm>
            <a:off x="254000" y="161925"/>
            <a:ext cx="3962400" cy="381000"/>
          </a:xfrm>
          <a:prstGeom prst="rect">
            <a:avLst/>
          </a:prstGeom>
          <a:noFill/>
        </p:spPr>
        <p:txBody>
          <a:bodyPr>
            <a:normAutofit fontScale="77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9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Geography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People and Places</a:t>
            </a:r>
          </a:p>
        </p:txBody>
      </p:sp>
      <p:sp>
        <p:nvSpPr>
          <p:cNvPr id="8195" name="Subtitle 2"/>
          <p:cNvSpPr txBox="1">
            <a:spLocks/>
          </p:cNvSpPr>
          <p:nvPr/>
        </p:nvSpPr>
        <p:spPr bwMode="auto">
          <a:xfrm>
            <a:off x="457200" y="1308100"/>
            <a:ext cx="822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altLang="en-US" sz="2200" dirty="0">
                <a:solidFill>
                  <a:srgbClr val="AE4935"/>
                </a:solidFill>
                <a:latin typeface="Calibri" pitchFamily="34" charset="0"/>
                <a:cs typeface="Times" pitchFamily="18" charset="0"/>
              </a:rPr>
              <a:t>Human Geography</a:t>
            </a:r>
            <a:endParaRPr lang="en-US" altLang="en-US" sz="2200" dirty="0">
              <a:solidFill>
                <a:srgbClr val="AE4935"/>
              </a:solidFill>
              <a:latin typeface="Calibri" pitchFamily="34" charset="0"/>
            </a:endParaRPr>
          </a:p>
        </p:txBody>
      </p:sp>
      <p:sp>
        <p:nvSpPr>
          <p:cNvPr id="8196" name="Text Box 16"/>
          <p:cNvSpPr txBox="1">
            <a:spLocks noChangeArrowheads="1"/>
          </p:cNvSpPr>
          <p:nvPr/>
        </p:nvSpPr>
        <p:spPr bwMode="auto">
          <a:xfrm>
            <a:off x="674688" y="2230438"/>
            <a:ext cx="7578663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500" b="0" dirty="0">
                <a:solidFill>
                  <a:srgbClr val="003300"/>
                </a:solidFill>
                <a:latin typeface="Calibri" pitchFamily="34" charset="0"/>
              </a:rPr>
              <a:t>Geography and the environment help shape human cultures, but humans also use and alter the </a:t>
            </a:r>
            <a:r>
              <a:rPr lang="en-US" altLang="en-US" sz="1500" b="0" dirty="0">
                <a:latin typeface="Calibri" pitchFamily="34" charset="0"/>
                <a:ea typeface="Verdana" pitchFamily="34" charset="0"/>
                <a:cs typeface="Verdana" pitchFamily="34" charset="0"/>
              </a:rPr>
              <a:t>environment to fulfill their needs.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638175" y="3408363"/>
            <a:ext cx="7281863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dirty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Buddhism</a:t>
            </a:r>
          </a:p>
          <a:p>
            <a:pPr marL="69373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Offshoot of Hinduism; evolved around 563 B.C. in India</a:t>
            </a:r>
          </a:p>
          <a:p>
            <a:pPr marL="69373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Founder Siddhartha Gautama, called the Buddha, or Enlightened One</a:t>
            </a:r>
          </a:p>
          <a:p>
            <a:pPr marL="69373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Rejects Hindu castes</a:t>
            </a:r>
            <a:r>
              <a:rPr lang="en-US" altLang="en-US" sz="1500" b="0" dirty="0" smtClean="0">
                <a:latin typeface="+mn-lt"/>
              </a:rPr>
              <a:t>; seeks enlightened spiritual state, or nirvana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638175" y="4913313"/>
            <a:ext cx="5681663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dirty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Other</a:t>
            </a:r>
            <a:r>
              <a:rPr lang="en-US" altLang="en-US" sz="1800" dirty="0" smtClean="0"/>
              <a:t> </a:t>
            </a:r>
            <a:r>
              <a:rPr lang="en-US" altLang="en-US" sz="1600" dirty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Asian</a:t>
            </a:r>
            <a:r>
              <a:rPr lang="en-US" altLang="en-US" sz="1800" dirty="0" smtClean="0"/>
              <a:t> </a:t>
            </a:r>
            <a:r>
              <a:rPr lang="en-US" altLang="en-US" sz="1600" dirty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Practices</a:t>
            </a:r>
          </a:p>
          <a:p>
            <a:pPr marL="693738"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Include Confucianism</a:t>
            </a:r>
            <a:r>
              <a:rPr lang="en-US" altLang="en-US" sz="1500" b="0" dirty="0" smtClean="0">
                <a:latin typeface="+mn-lt"/>
              </a:rPr>
              <a:t>, Taoism, Shinto</a:t>
            </a: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Major Religions </a:t>
            </a:r>
            <a:r>
              <a:rPr lang="en-US" sz="1400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638175" y="2309813"/>
            <a:ext cx="6648450" cy="93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dirty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Hinduism</a:t>
            </a:r>
          </a:p>
          <a:p>
            <a:pPr marL="69373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Polytheistic; evolved in India around 5,000 years ago</a:t>
            </a:r>
          </a:p>
          <a:p>
            <a:pPr marL="69373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Hindu caste system has fixed social </a:t>
            </a:r>
            <a:r>
              <a:rPr lang="en-US" altLang="en-US" sz="1500" b="0" dirty="0" smtClean="0">
                <a:latin typeface="+mn-lt"/>
              </a:rPr>
              <a:t>classes, specific rites/duties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1881188" y="968375"/>
            <a:ext cx="268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>
                <a:solidFill>
                  <a:schemeClr val="bg1"/>
                </a:solidFill>
              </a:rPr>
              <a:t>1</a:t>
            </a:r>
            <a:endParaRPr lang="en-US" altLang="en-US" sz="2400" b="0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Creative Cultural Expressions </a:t>
            </a:r>
            <a:endParaRPr lang="en-US" sz="1400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639763" y="2309813"/>
            <a:ext cx="6732587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Creative Cultural Expressions</a:t>
            </a:r>
          </a:p>
          <a:p>
            <a:pPr marL="69373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All cultures express themselves creatively</a:t>
            </a:r>
          </a:p>
          <a:p>
            <a:pPr marL="69373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Performing arts include music, dance, theater, film</a:t>
            </a:r>
          </a:p>
          <a:p>
            <a:pPr marL="69373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Architecture, painting, sculpture, textiles are forms of visual arts</a:t>
            </a:r>
          </a:p>
          <a:p>
            <a:pPr marL="69373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Oral and written literature include poems, folk tales, stories</a:t>
            </a:r>
          </a:p>
          <a:p>
            <a:pPr>
              <a:defRPr/>
            </a:pPr>
            <a:endParaRPr lang="en-US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ubtitle 2"/>
          <p:cNvSpPr txBox="1">
            <a:spLocks/>
          </p:cNvSpPr>
          <p:nvPr/>
        </p:nvSpPr>
        <p:spPr bwMode="auto">
          <a:xfrm>
            <a:off x="457200" y="1308100"/>
            <a:ext cx="822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200" dirty="0">
                <a:solidFill>
                  <a:srgbClr val="AE4935"/>
                </a:solidFill>
                <a:latin typeface="Calibri" pitchFamily="34" charset="0"/>
                <a:cs typeface="Times" pitchFamily="18" charset="0"/>
              </a:rPr>
              <a:t>Population Geography</a:t>
            </a:r>
          </a:p>
        </p:txBody>
      </p:sp>
      <p:sp>
        <p:nvSpPr>
          <p:cNvPr id="20483" name="Subtitle 2"/>
          <p:cNvSpPr txBox="1">
            <a:spLocks/>
          </p:cNvSpPr>
          <p:nvPr/>
        </p:nvSpPr>
        <p:spPr bwMode="auto">
          <a:xfrm>
            <a:off x="457200" y="1073150"/>
            <a:ext cx="8229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400" dirty="0">
                <a:solidFill>
                  <a:srgbClr val="59595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Section-2 </a:t>
            </a:r>
          </a:p>
        </p:txBody>
      </p:sp>
      <p:sp>
        <p:nvSpPr>
          <p:cNvPr id="14" name="Text Box 33"/>
          <p:cNvSpPr txBox="1">
            <a:spLocks noChangeArrowheads="1"/>
          </p:cNvSpPr>
          <p:nvPr/>
        </p:nvSpPr>
        <p:spPr bwMode="auto">
          <a:xfrm>
            <a:off x="1074738" y="1801813"/>
            <a:ext cx="6084887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6213" indent="-176213">
              <a:spcBef>
                <a:spcPct val="50000"/>
              </a:spcBef>
              <a:buFont typeface="Arial" pitchFamily="34" charset="0"/>
              <a:buChar char="•"/>
              <a:tabLst>
                <a:tab pos="176213" algn="l"/>
              </a:tabLst>
              <a:defRPr/>
            </a:pPr>
            <a:r>
              <a:rPr lang="en-US" altLang="en-US" sz="1500" b="0" dirty="0" smtClean="0">
                <a:solidFill>
                  <a:srgbClr val="000000"/>
                </a:solidFill>
                <a:latin typeface="+mn-lt"/>
                <a:cs typeface="Times" pitchFamily="18" charset="0"/>
              </a:rPr>
              <a:t>People are not distributed equally on the earth’s surface.</a:t>
            </a:r>
          </a:p>
        </p:txBody>
      </p:sp>
      <p:sp>
        <p:nvSpPr>
          <p:cNvPr id="15" name="Text Box 34"/>
          <p:cNvSpPr txBox="1">
            <a:spLocks noChangeArrowheads="1"/>
          </p:cNvSpPr>
          <p:nvPr/>
        </p:nvSpPr>
        <p:spPr bwMode="auto">
          <a:xfrm>
            <a:off x="1074738" y="2355850"/>
            <a:ext cx="747553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6213" indent="-176213">
              <a:spcBef>
                <a:spcPct val="50000"/>
              </a:spcBef>
              <a:buFont typeface="Arial" pitchFamily="34" charset="0"/>
              <a:buChar char="•"/>
              <a:tabLst>
                <a:tab pos="176213" algn="l"/>
              </a:tabLst>
              <a:defRPr/>
            </a:pPr>
            <a:r>
              <a:rPr lang="en-US" altLang="en-US" sz="1500" b="0" dirty="0" smtClean="0">
                <a:solidFill>
                  <a:srgbClr val="000000"/>
                </a:solidFill>
                <a:latin typeface="+mn-lt"/>
                <a:cs typeface="Times" pitchFamily="18" charset="0"/>
              </a:rPr>
              <a:t>The world’s population continues to grow, but at different rates in different regions.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60"/>
          <p:cNvSpPr txBox="1">
            <a:spLocks noChangeArrowheads="1"/>
          </p:cNvSpPr>
          <p:nvPr/>
        </p:nvSpPr>
        <p:spPr bwMode="auto">
          <a:xfrm>
            <a:off x="630238" y="2319338"/>
            <a:ext cx="66976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>
                <a:latin typeface="Calibri" pitchFamily="34" charset="0"/>
              </a:rPr>
              <a:t>Birth and Death Rates</a:t>
            </a:r>
          </a:p>
        </p:txBody>
      </p:sp>
      <p:sp>
        <p:nvSpPr>
          <p:cNvPr id="21507" name="Rectangle 158"/>
          <p:cNvSpPr>
            <a:spLocks noChangeArrowheads="1"/>
          </p:cNvSpPr>
          <p:nvPr/>
        </p:nvSpPr>
        <p:spPr bwMode="auto">
          <a:xfrm>
            <a:off x="457200" y="1735138"/>
            <a:ext cx="31083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olidFill>
                  <a:srgbClr val="2284A9"/>
                </a:solidFill>
                <a:latin typeface="Calibri" pitchFamily="34" charset="0"/>
                <a:cs typeface="Times" pitchFamily="18" charset="0"/>
              </a:rPr>
              <a:t>Worldwide Population Growth</a:t>
            </a:r>
          </a:p>
        </p:txBody>
      </p:sp>
      <p:sp>
        <p:nvSpPr>
          <p:cNvPr id="21508" name="Subtitle 2"/>
          <p:cNvSpPr txBox="1">
            <a:spLocks/>
          </p:cNvSpPr>
          <p:nvPr/>
        </p:nvSpPr>
        <p:spPr bwMode="auto">
          <a:xfrm>
            <a:off x="457200" y="1308100"/>
            <a:ext cx="822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200" dirty="0">
                <a:solidFill>
                  <a:srgbClr val="AE4935"/>
                </a:solidFill>
                <a:latin typeface="Calibri" pitchFamily="34" charset="0"/>
                <a:cs typeface="Times" pitchFamily="18" charset="0"/>
              </a:rPr>
              <a:t>Population Geography</a:t>
            </a:r>
          </a:p>
        </p:txBody>
      </p:sp>
      <p:sp>
        <p:nvSpPr>
          <p:cNvPr id="21509" name="Subtitle 2"/>
          <p:cNvSpPr txBox="1">
            <a:spLocks/>
          </p:cNvSpPr>
          <p:nvPr/>
        </p:nvSpPr>
        <p:spPr bwMode="auto">
          <a:xfrm>
            <a:off x="457200" y="1073150"/>
            <a:ext cx="8229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400" dirty="0">
                <a:solidFill>
                  <a:srgbClr val="59595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Section-2 </a:t>
            </a: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1108075" y="2686050"/>
            <a:ext cx="7237413" cy="235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Number of live births per thousand population is the </a:t>
            </a:r>
            <a:r>
              <a:rPr lang="en-US" altLang="en-US" sz="1500" dirty="0" smtClean="0">
                <a:solidFill>
                  <a:srgbClr val="E46C0A"/>
                </a:solidFill>
                <a:latin typeface="Calibri" pitchFamily="34" charset="0"/>
                <a:cs typeface="Arial" pitchFamily="34" charset="0"/>
              </a:rPr>
              <a:t>birthrate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 smtClean="0">
                <a:solidFill>
                  <a:srgbClr val="E46C0A"/>
                </a:solidFill>
                <a:latin typeface="Calibri" pitchFamily="34" charset="0"/>
                <a:cs typeface="Arial" pitchFamily="34" charset="0"/>
              </a:rPr>
              <a:t>Fertility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 smtClean="0">
                <a:solidFill>
                  <a:srgbClr val="E46C0A"/>
                </a:solidFill>
                <a:latin typeface="Calibri" pitchFamily="34" charset="0"/>
                <a:cs typeface="Arial" pitchFamily="34" charset="0"/>
              </a:rPr>
              <a:t>rate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—average, lifetime number of children born to a woman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Number of deaths per thousand people is the </a:t>
            </a:r>
            <a:r>
              <a:rPr lang="en-US" altLang="en-US" sz="1500" dirty="0" smtClean="0">
                <a:solidFill>
                  <a:srgbClr val="E46C0A"/>
                </a:solidFill>
                <a:latin typeface="Calibri" pitchFamily="34" charset="0"/>
                <a:cs typeface="Arial" pitchFamily="34" charset="0"/>
              </a:rPr>
              <a:t>mortality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 smtClean="0">
                <a:solidFill>
                  <a:srgbClr val="E46C0A"/>
                </a:solidFill>
                <a:latin typeface="Calibri" pitchFamily="34" charset="0"/>
                <a:cs typeface="Arial" pitchFamily="34" charset="0"/>
              </a:rPr>
              <a:t>rate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 smtClean="0">
                <a:solidFill>
                  <a:srgbClr val="E46C0A"/>
                </a:solidFill>
                <a:latin typeface="Calibri" pitchFamily="34" charset="0"/>
                <a:cs typeface="Arial" pitchFamily="34" charset="0"/>
              </a:rPr>
              <a:t>Infant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 smtClean="0">
                <a:solidFill>
                  <a:srgbClr val="E46C0A"/>
                </a:solidFill>
                <a:latin typeface="Calibri" pitchFamily="34" charset="0"/>
                <a:cs typeface="Arial" pitchFamily="34" charset="0"/>
              </a:rPr>
              <a:t>mortality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 smtClean="0">
                <a:solidFill>
                  <a:srgbClr val="E46C0A"/>
                </a:solidFill>
                <a:latin typeface="Calibri" pitchFamily="34" charset="0"/>
                <a:cs typeface="Arial" pitchFamily="34" charset="0"/>
              </a:rPr>
              <a:t>rate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—deaths under age 1 per 1,000 live births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Population growth rate, or </a:t>
            </a:r>
            <a:r>
              <a:rPr lang="en-US" altLang="en-US" sz="1500" dirty="0" smtClean="0">
                <a:solidFill>
                  <a:srgbClr val="E46C0A"/>
                </a:solidFill>
                <a:latin typeface="Calibri" pitchFamily="34" charset="0"/>
                <a:cs typeface="Arial" pitchFamily="34" charset="0"/>
              </a:rPr>
              <a:t>rate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 smtClean="0">
                <a:solidFill>
                  <a:srgbClr val="E46C0A"/>
                </a:solidFill>
                <a:latin typeface="Calibri" pitchFamily="34" charset="0"/>
                <a:cs typeface="Arial" pitchFamily="34" charset="0"/>
              </a:rPr>
              <a:t>of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 smtClean="0">
                <a:solidFill>
                  <a:srgbClr val="E46C0A"/>
                </a:solidFill>
                <a:latin typeface="Calibri" pitchFamily="34" charset="0"/>
                <a:cs typeface="Arial" pitchFamily="34" charset="0"/>
              </a:rPr>
              <a:t>natural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 smtClean="0">
                <a:solidFill>
                  <a:srgbClr val="E46C0A"/>
                </a:solidFill>
                <a:latin typeface="Calibri" pitchFamily="34" charset="0"/>
                <a:cs typeface="Arial" pitchFamily="34" charset="0"/>
              </a:rPr>
              <a:t>increase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, figured by:</a:t>
            </a:r>
          </a:p>
          <a:p>
            <a:pPr indent="854075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−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subtracting the mortality rate from the birthrate</a:t>
            </a:r>
          </a:p>
          <a:p>
            <a:pPr indent="854075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− warm summers and cold winters</a:t>
            </a:r>
          </a:p>
          <a:p>
            <a:pPr>
              <a:defRPr/>
            </a:pPr>
            <a:endParaRPr lang="en-US" altLang="en-US" b="0" dirty="0" smtClean="0"/>
          </a:p>
        </p:txBody>
      </p:sp>
      <p:sp>
        <p:nvSpPr>
          <p:cNvPr id="21511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200" i="1" dirty="0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i="1" dirty="0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1800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Worldwide Population </a:t>
            </a:r>
            <a:r>
              <a:rPr lang="en-US" altLang="en-US" sz="1800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Growth </a:t>
            </a:r>
            <a:r>
              <a:rPr lang="en-US" sz="1400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638175" y="2309813"/>
            <a:ext cx="6712651" cy="121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34950" indent="-234950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Population Pyramid</a:t>
            </a:r>
          </a:p>
          <a:p>
            <a:pPr marL="693738" indent="-23653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A </a:t>
            </a:r>
            <a:r>
              <a:rPr lang="en-US" altLang="en-US" sz="1500" dirty="0" smtClean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population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 smtClean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pyramid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 shows a population’s sex, age distribution</a:t>
            </a:r>
          </a:p>
          <a:p>
            <a:pPr marL="693738" indent="-23653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Enables the study of how events (wars, famines) affect population</a:t>
            </a:r>
          </a:p>
          <a:p>
            <a:pPr>
              <a:defRPr/>
            </a:pPr>
            <a:endParaRPr lang="en-US" altLang="en-US" sz="18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1800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Population Distribution </a:t>
            </a:r>
            <a:endParaRPr lang="en-US" sz="1400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639763" y="2309813"/>
            <a:ext cx="6869112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1775" algn="l"/>
                <a:tab pos="457200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31775" algn="l"/>
                <a:tab pos="457200" algn="l"/>
              </a:tabLst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31775" algn="l"/>
                <a:tab pos="457200" algn="l"/>
              </a:tabLst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31775" algn="l"/>
                <a:tab pos="457200" algn="l"/>
              </a:tabLst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31775" algn="l"/>
                <a:tab pos="457200" algn="l"/>
              </a:tabLst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dirty="0" smtClean="0">
                <a:solidFill>
                  <a:srgbClr val="0D0D0D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Habitable Lands</a:t>
            </a:r>
          </a:p>
          <a:p>
            <a:pPr marL="463550" indent="284163"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  <a:tabLst>
                <a:tab pos="457200" algn="l"/>
                <a:tab pos="463550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2/3 of world’s population lives between 20°N and 60°N latitude</a:t>
            </a:r>
          </a:p>
          <a:p>
            <a:pPr marL="463550" indent="284163"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  <a:tabLst>
                <a:tab pos="457200" algn="l"/>
                <a:tab pos="463550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Human habitation in this zone:</a:t>
            </a:r>
          </a:p>
          <a:p>
            <a:pPr marL="1603375" indent="-1603375" eaLnBrk="1" hangingPunct="1">
              <a:lnSpc>
                <a:spcPct val="80000"/>
              </a:lnSpc>
              <a:spcBef>
                <a:spcPct val="50000"/>
              </a:spcBef>
              <a:tabLst>
                <a:tab pos="231775" algn="l"/>
                <a:tab pos="463550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			 − dense where temperature and precipitation allow agriculture</a:t>
            </a:r>
          </a:p>
          <a:p>
            <a:pPr marL="1603375" indent="-1603375" eaLnBrk="1" hangingPunct="1">
              <a:lnSpc>
                <a:spcPct val="80000"/>
              </a:lnSpc>
              <a:spcBef>
                <a:spcPct val="50000"/>
              </a:spcBef>
              <a:tabLst>
                <a:tab pos="231775" algn="l"/>
                <a:tab pos="463550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			 − also dense along coastal areas and in river valleys</a:t>
            </a:r>
          </a:p>
          <a:p>
            <a:pPr marL="1603375" indent="-1603375" eaLnBrk="1" hangingPunct="1">
              <a:lnSpc>
                <a:spcPct val="80000"/>
              </a:lnSpc>
              <a:spcBef>
                <a:spcPct val="50000"/>
              </a:spcBef>
              <a:tabLst>
                <a:tab pos="231775" algn="l"/>
                <a:tab pos="463550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			 − more sparse in polar, mountain, desert regions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39763" y="4335463"/>
            <a:ext cx="7088187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tabLst>
                <a:tab pos="236538" algn="l"/>
                <a:tab pos="515938" algn="l"/>
              </a:tabLst>
              <a:defRPr/>
            </a:pPr>
            <a:r>
              <a:rPr lang="en-US" altLang="en-US" sz="1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Urban–Rural Mix</a:t>
            </a:r>
          </a:p>
          <a:p>
            <a:pPr marL="69373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More than half of world’s population rural; rapidly becoming urban</a:t>
            </a:r>
          </a:p>
        </p:txBody>
      </p:sp>
      <p:sp>
        <p:nvSpPr>
          <p:cNvPr id="23557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200" i="1" dirty="0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i="1" dirty="0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Population Distribution </a:t>
            </a:r>
            <a:r>
              <a:rPr lang="en-US" sz="1400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642938" y="2309813"/>
            <a:ext cx="664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Migration</a:t>
            </a:r>
            <a:endParaRPr lang="en-US" altLang="en-US" sz="1500" b="0" dirty="0" smtClean="0">
              <a:latin typeface="+mn-lt"/>
            </a:endParaRPr>
          </a:p>
        </p:txBody>
      </p:sp>
      <p:sp>
        <p:nvSpPr>
          <p:cNvPr id="24580" name="Text Box 21"/>
          <p:cNvSpPr txBox="1">
            <a:spLocks noChangeArrowheads="1"/>
          </p:cNvSpPr>
          <p:nvPr/>
        </p:nvSpPr>
        <p:spPr bwMode="auto">
          <a:xfrm>
            <a:off x="638175" y="2684463"/>
            <a:ext cx="7321550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93738" indent="-236538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b="0" dirty="0">
                <a:solidFill>
                  <a:srgbClr val="003300"/>
                </a:solidFill>
                <a:latin typeface="Calibri" pitchFamily="34" charset="0"/>
              </a:rPr>
              <a:t>Reasons for migrating sometimes called </a:t>
            </a:r>
            <a:r>
              <a:rPr lang="en-US" altLang="en-US" sz="1500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push-pull</a:t>
            </a:r>
            <a:r>
              <a:rPr lang="en-US" altLang="en-US" sz="1500" b="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factors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b="0" dirty="0">
                <a:solidFill>
                  <a:srgbClr val="003300"/>
                </a:solidFill>
                <a:latin typeface="Calibri" pitchFamily="34" charset="0"/>
              </a:rPr>
              <a:t>Push factors (drought, war) cause migration </a:t>
            </a:r>
            <a:r>
              <a:rPr lang="en-US" altLang="en-US" sz="1500" b="0" i="1" dirty="0">
                <a:solidFill>
                  <a:srgbClr val="003300"/>
                </a:solidFill>
                <a:latin typeface="Calibri" pitchFamily="34" charset="0"/>
              </a:rPr>
              <a:t>from</a:t>
            </a:r>
            <a:r>
              <a:rPr lang="en-US" altLang="en-US" sz="1500" b="0" dirty="0">
                <a:solidFill>
                  <a:srgbClr val="003300"/>
                </a:solidFill>
                <a:latin typeface="Calibri" pitchFamily="34" charset="0"/>
              </a:rPr>
              <a:t> an area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b="0" dirty="0">
                <a:solidFill>
                  <a:srgbClr val="003300"/>
                </a:solidFill>
                <a:latin typeface="Calibri" pitchFamily="34" charset="0"/>
              </a:rPr>
              <a:t>Pull factors (favorable economy, climate) spur migration </a:t>
            </a:r>
            <a:r>
              <a:rPr lang="en-US" altLang="en-US" sz="1500" b="0" i="1" dirty="0">
                <a:solidFill>
                  <a:srgbClr val="003300"/>
                </a:solidFill>
                <a:latin typeface="Calibri" pitchFamily="34" charset="0"/>
              </a:rPr>
              <a:t>to</a:t>
            </a:r>
            <a:r>
              <a:rPr lang="en-US" altLang="en-US" sz="1500" b="0" dirty="0">
                <a:solidFill>
                  <a:srgbClr val="003300"/>
                </a:solidFill>
                <a:latin typeface="Calibri" pitchFamily="34" charset="0"/>
              </a:rPr>
              <a:t> an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642938" y="3111500"/>
            <a:ext cx="7134225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6538" algn="l"/>
                <a:tab pos="457200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36538" algn="l"/>
                <a:tab pos="457200" algn="l"/>
              </a:tabLst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36538" algn="l"/>
                <a:tab pos="457200" algn="l"/>
              </a:tabLst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36538" algn="l"/>
                <a:tab pos="457200" algn="l"/>
              </a:tabLst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36538" algn="l"/>
                <a:tab pos="457200" algn="l"/>
              </a:tabLst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dirty="0" smtClean="0">
                <a:solidFill>
                  <a:srgbClr val="0D0D0D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Carrying Capacity</a:t>
            </a:r>
          </a:p>
          <a:p>
            <a:pPr marL="749300" indent="-285750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57200" algn="l"/>
                <a:tab pos="463550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 smtClean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Carrying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 smtClean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capacity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 is the number of organisms an area can support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tabLst>
                <a:tab pos="236538" algn="l"/>
                <a:tab pos="511175" algn="l"/>
                <a:tab pos="747713" algn="l"/>
                <a:tab pos="855663" algn="l"/>
                <a:tab pos="1603375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					− affected by fertile land, level of technology, economic prosperity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defRPr/>
            </a:pPr>
            <a:r>
              <a:rPr lang="en-US" altLang="en-US" sz="1800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Estimating Population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642938" y="2309813"/>
            <a:ext cx="664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Estimating Population</a:t>
            </a:r>
            <a:endParaRPr lang="en-US" altLang="en-US" sz="1500" b="0" dirty="0" smtClean="0">
              <a:latin typeface="+mn-lt"/>
            </a:endParaRPr>
          </a:p>
        </p:txBody>
      </p:sp>
      <p:sp>
        <p:nvSpPr>
          <p:cNvPr id="25605" name="Text Box 8"/>
          <p:cNvSpPr txBox="1">
            <a:spLocks noChangeArrowheads="1"/>
          </p:cNvSpPr>
          <p:nvPr/>
        </p:nvSpPr>
        <p:spPr bwMode="auto">
          <a:xfrm>
            <a:off x="652463" y="2684463"/>
            <a:ext cx="781367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93738" indent="-236538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b="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Population</a:t>
            </a:r>
            <a:r>
              <a:rPr lang="en-US" altLang="en-US" sz="1500" b="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density</a:t>
            </a:r>
            <a:r>
              <a:rPr lang="en-US" altLang="en-US" sz="1500" b="0" dirty="0">
                <a:solidFill>
                  <a:srgbClr val="003300"/>
                </a:solidFill>
                <a:latin typeface="Calibri" pitchFamily="34" charset="0"/>
              </a:rPr>
              <a:t> is the average number of people living in an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ubtitle 2"/>
          <p:cNvSpPr txBox="1">
            <a:spLocks/>
          </p:cNvSpPr>
          <p:nvPr/>
        </p:nvSpPr>
        <p:spPr bwMode="auto">
          <a:xfrm>
            <a:off x="457200" y="1308100"/>
            <a:ext cx="822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200" dirty="0">
                <a:solidFill>
                  <a:srgbClr val="AE4935"/>
                </a:solidFill>
                <a:latin typeface="Calibri" pitchFamily="34" charset="0"/>
                <a:cs typeface="Times" pitchFamily="18" charset="0"/>
              </a:rPr>
              <a:t>Political Geography</a:t>
            </a:r>
          </a:p>
        </p:txBody>
      </p:sp>
      <p:sp>
        <p:nvSpPr>
          <p:cNvPr id="26627" name="Subtitle 2"/>
          <p:cNvSpPr txBox="1">
            <a:spLocks/>
          </p:cNvSpPr>
          <p:nvPr/>
        </p:nvSpPr>
        <p:spPr bwMode="auto">
          <a:xfrm>
            <a:off x="457200" y="1073150"/>
            <a:ext cx="8229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400" dirty="0">
                <a:solidFill>
                  <a:srgbClr val="59595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Section-3 </a:t>
            </a: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1074738" y="1793875"/>
            <a:ext cx="6084887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6213" indent="-176213">
              <a:spcBef>
                <a:spcPct val="50000"/>
              </a:spcBef>
              <a:buFont typeface="Arial" pitchFamily="34" charset="0"/>
              <a:buChar char="•"/>
              <a:tabLst>
                <a:tab pos="176213" algn="l"/>
              </a:tabLst>
              <a:defRPr/>
            </a:pPr>
            <a:r>
              <a:rPr lang="en-US" altLang="en-US" sz="1500" b="0" dirty="0" smtClean="0">
                <a:solidFill>
                  <a:srgbClr val="000000"/>
                </a:solidFill>
                <a:latin typeface="+mn-lt"/>
                <a:cs typeface="Times" pitchFamily="18" charset="0"/>
              </a:rPr>
              <a:t>The world is divided into many political regions.</a:t>
            </a:r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1074738" y="2295525"/>
            <a:ext cx="725805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6213" indent="-176213">
              <a:spcBef>
                <a:spcPct val="50000"/>
              </a:spcBef>
              <a:buFont typeface="Arial" pitchFamily="34" charset="0"/>
              <a:buChar char="•"/>
              <a:tabLst>
                <a:tab pos="176213" algn="l"/>
              </a:tabLst>
              <a:defRPr/>
            </a:pPr>
            <a:r>
              <a:rPr lang="en-US" altLang="en-US" sz="1500" b="0" dirty="0" smtClean="0">
                <a:solidFill>
                  <a:srgbClr val="000000"/>
                </a:solidFill>
                <a:latin typeface="+mn-lt"/>
                <a:cs typeface="Times" pitchFamily="18" charset="0"/>
              </a:rPr>
              <a:t>Local, national, and regional governments control aspects of life within the boundaries of the unit.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60"/>
          <p:cNvSpPr txBox="1">
            <a:spLocks noChangeArrowheads="1"/>
          </p:cNvSpPr>
          <p:nvPr/>
        </p:nvSpPr>
        <p:spPr bwMode="auto">
          <a:xfrm>
            <a:off x="630238" y="2319338"/>
            <a:ext cx="66976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>
                <a:latin typeface="Calibri" pitchFamily="34" charset="0"/>
              </a:rPr>
              <a:t>Politics and Geography</a:t>
            </a:r>
          </a:p>
        </p:txBody>
      </p:sp>
      <p:sp>
        <p:nvSpPr>
          <p:cNvPr id="27651" name="Rectangle 158"/>
          <p:cNvSpPr>
            <a:spLocks noChangeArrowheads="1"/>
          </p:cNvSpPr>
          <p:nvPr/>
        </p:nvSpPr>
        <p:spPr bwMode="auto">
          <a:xfrm>
            <a:off x="457200" y="1735138"/>
            <a:ext cx="21844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olidFill>
                  <a:srgbClr val="2284A9"/>
                </a:solidFill>
                <a:latin typeface="Calibri" pitchFamily="34" charset="0"/>
                <a:cs typeface="Times" pitchFamily="18" charset="0"/>
              </a:rPr>
              <a:t>Nations of the World</a:t>
            </a:r>
          </a:p>
        </p:txBody>
      </p:sp>
      <p:sp>
        <p:nvSpPr>
          <p:cNvPr id="27652" name="Subtitle 2"/>
          <p:cNvSpPr txBox="1">
            <a:spLocks/>
          </p:cNvSpPr>
          <p:nvPr/>
        </p:nvSpPr>
        <p:spPr bwMode="auto">
          <a:xfrm>
            <a:off x="457200" y="1308100"/>
            <a:ext cx="822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200" dirty="0">
                <a:solidFill>
                  <a:srgbClr val="AE4935"/>
                </a:solidFill>
                <a:latin typeface="Calibri" pitchFamily="34" charset="0"/>
                <a:cs typeface="Times" pitchFamily="18" charset="0"/>
              </a:rPr>
              <a:t>Political Geography</a:t>
            </a:r>
          </a:p>
        </p:txBody>
      </p:sp>
      <p:sp>
        <p:nvSpPr>
          <p:cNvPr id="27653" name="Subtitle 2"/>
          <p:cNvSpPr txBox="1">
            <a:spLocks/>
          </p:cNvSpPr>
          <p:nvPr/>
        </p:nvSpPr>
        <p:spPr bwMode="auto">
          <a:xfrm>
            <a:off x="457200" y="1073150"/>
            <a:ext cx="8229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400" dirty="0">
                <a:solidFill>
                  <a:srgbClr val="59595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Section-3 </a:t>
            </a: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825500" y="2681288"/>
            <a:ext cx="6224588" cy="175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4675" indent="-295275"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An independent political unit, a </a:t>
            </a:r>
            <a:r>
              <a:rPr lang="en-US" altLang="en-US" sz="1500" dirty="0" smtClean="0">
                <a:solidFill>
                  <a:srgbClr val="E46C0A"/>
                </a:solidFill>
                <a:latin typeface="Calibri" pitchFamily="34" charset="0"/>
                <a:cs typeface="Arial" pitchFamily="34" charset="0"/>
              </a:rPr>
              <a:t>state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, or country:</a:t>
            </a:r>
          </a:p>
          <a:p>
            <a:pPr indent="909638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 − occupies specific territory</a:t>
            </a:r>
          </a:p>
          <a:p>
            <a:pPr indent="909638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 − controls its internal, external affairs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 smtClean="0">
                <a:solidFill>
                  <a:srgbClr val="E46C0A"/>
                </a:solidFill>
                <a:latin typeface="Calibri" pitchFamily="34" charset="0"/>
                <a:cs typeface="Arial" pitchFamily="34" charset="0"/>
              </a:rPr>
              <a:t>Nation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—unified group with common culture living in a territory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A nation and state occupying same territory is a </a:t>
            </a:r>
            <a:r>
              <a:rPr lang="en-US" altLang="en-US" sz="1500" dirty="0" smtClean="0">
                <a:solidFill>
                  <a:srgbClr val="E46C0A"/>
                </a:solidFill>
                <a:latin typeface="Calibri" pitchFamily="34" charset="0"/>
                <a:cs typeface="Arial" pitchFamily="34" charset="0"/>
              </a:rPr>
              <a:t>nation-state</a:t>
            </a:r>
          </a:p>
          <a:p>
            <a:pPr>
              <a:defRPr/>
            </a:pPr>
            <a:endParaRPr lang="en-US" altLang="en-US" b="0" dirty="0" smtClean="0">
              <a:solidFill>
                <a:srgbClr val="008000"/>
              </a:solidFill>
            </a:endParaRPr>
          </a:p>
        </p:txBody>
      </p:sp>
      <p:sp>
        <p:nvSpPr>
          <p:cNvPr id="27655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200" i="1" dirty="0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i="1" dirty="0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ubtitle 2"/>
          <p:cNvSpPr txBox="1">
            <a:spLocks/>
          </p:cNvSpPr>
          <p:nvPr/>
        </p:nvSpPr>
        <p:spPr bwMode="auto">
          <a:xfrm>
            <a:off x="457200" y="1308100"/>
            <a:ext cx="822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200" dirty="0">
                <a:solidFill>
                  <a:srgbClr val="AE4935"/>
                </a:solidFill>
                <a:latin typeface="Calibri" pitchFamily="34" charset="0"/>
                <a:cs typeface="Times" pitchFamily="18" charset="0"/>
              </a:rPr>
              <a:t>The Elements of Culture</a:t>
            </a:r>
          </a:p>
        </p:txBody>
      </p:sp>
      <p:sp>
        <p:nvSpPr>
          <p:cNvPr id="10243" name="Subtitle 2"/>
          <p:cNvSpPr txBox="1">
            <a:spLocks/>
          </p:cNvSpPr>
          <p:nvPr/>
        </p:nvSpPr>
        <p:spPr bwMode="auto">
          <a:xfrm>
            <a:off x="457200" y="1073150"/>
            <a:ext cx="8229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400" dirty="0">
                <a:solidFill>
                  <a:srgbClr val="59595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Section-1 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071563" y="1803400"/>
            <a:ext cx="730567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6213" indent="-176213">
              <a:spcBef>
                <a:spcPct val="50000"/>
              </a:spcBef>
              <a:buFont typeface="Arial" pitchFamily="34" charset="0"/>
              <a:buChar char="•"/>
              <a:tabLst>
                <a:tab pos="176213" algn="l"/>
              </a:tabLst>
              <a:defRPr/>
            </a:pPr>
            <a:r>
              <a:rPr lang="en-US" altLang="en-US" sz="1500" b="0" dirty="0" smtClean="0">
                <a:solidFill>
                  <a:srgbClr val="000000"/>
                </a:solidFill>
                <a:latin typeface="+mn-lt"/>
                <a:cs typeface="Times" pitchFamily="18" charset="0"/>
              </a:rPr>
              <a:t>Human beings are members of social groups with shared and unique sets of behaviors and attitudes.</a:t>
            </a:r>
            <a:endParaRPr lang="en-US" altLang="en-US" sz="1500" b="0" dirty="0">
              <a:solidFill>
                <a:srgbClr val="000000"/>
              </a:solidFill>
              <a:latin typeface="+mn-lt"/>
              <a:cs typeface="Times" pitchFamily="18" charset="0"/>
            </a:endParaRP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1071563" y="2444750"/>
            <a:ext cx="6553200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176213" indent="-176213">
              <a:spcBef>
                <a:spcPct val="50000"/>
              </a:spcBef>
              <a:buFont typeface="Arial" pitchFamily="34" charset="0"/>
              <a:buChar char="•"/>
              <a:tabLst>
                <a:tab pos="176213" algn="l"/>
              </a:tabLst>
              <a:defRPr/>
            </a:pPr>
            <a:r>
              <a:rPr lang="en-US" altLang="en-US" sz="1500" b="0" dirty="0" smtClean="0">
                <a:solidFill>
                  <a:srgbClr val="000000"/>
                </a:solidFill>
                <a:latin typeface="+mn-lt"/>
                <a:cs typeface="Times" pitchFamily="18" charset="0"/>
              </a:rPr>
              <a:t>Language </a:t>
            </a:r>
            <a:r>
              <a:rPr lang="en-US" altLang="en-US" sz="1500" b="0" dirty="0">
                <a:solidFill>
                  <a:srgbClr val="000000"/>
                </a:solidFill>
                <a:latin typeface="+mn-lt"/>
                <a:cs typeface="Times" pitchFamily="18" charset="0"/>
              </a:rPr>
              <a:t>and religion are two very important aspects of culture</a:t>
            </a:r>
            <a:r>
              <a:rPr lang="en-US" altLang="en-US" sz="1500" b="0" dirty="0">
                <a:solidFill>
                  <a:srgbClr val="000000"/>
                </a:solidFill>
                <a:cs typeface="Times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Nations of the World </a:t>
            </a:r>
            <a:r>
              <a:rPr lang="en-US" sz="1400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642938" y="2309813"/>
            <a:ext cx="664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Types of Government</a:t>
            </a:r>
            <a:endParaRPr lang="en-US" altLang="en-US" sz="1500" b="0" dirty="0" smtClean="0">
              <a:latin typeface="+mn-lt"/>
            </a:endParaRP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639763" y="2684463"/>
            <a:ext cx="7402512" cy="175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 defTabSz="6350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defTabSz="6350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defTabSz="6350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defTabSz="6350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defTabSz="6350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69373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In a </a:t>
            </a:r>
            <a:r>
              <a:rPr lang="en-US" altLang="en-US" sz="1500" dirty="0">
                <a:solidFill>
                  <a:srgbClr val="E46C0A"/>
                </a:solidFill>
                <a:latin typeface="Calibri" pitchFamily="34" charset="0"/>
                <a:cs typeface="Arial" pitchFamily="34" charset="0"/>
              </a:rPr>
              <a:t>democracy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, citizens hold political power</a:t>
            </a:r>
          </a:p>
          <a:p>
            <a:pPr marL="69373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Political power held by a king or queen is a </a:t>
            </a:r>
            <a:r>
              <a:rPr lang="en-US" altLang="en-US" sz="1500" dirty="0">
                <a:solidFill>
                  <a:srgbClr val="E46C0A"/>
                </a:solidFill>
                <a:latin typeface="Calibri" pitchFamily="34" charset="0"/>
                <a:cs typeface="Arial" pitchFamily="34" charset="0"/>
              </a:rPr>
              <a:t>monarchy</a:t>
            </a:r>
          </a:p>
          <a:p>
            <a:pPr marL="69373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In a </a:t>
            </a:r>
            <a:r>
              <a:rPr lang="en-US" altLang="en-US" sz="1500" dirty="0">
                <a:solidFill>
                  <a:srgbClr val="E46C0A"/>
                </a:solidFill>
                <a:latin typeface="Calibri" pitchFamily="34" charset="0"/>
                <a:cs typeface="Arial" pitchFamily="34" charset="0"/>
              </a:rPr>
              <a:t>dictatorship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, a group or individual holds all political power</a:t>
            </a:r>
          </a:p>
          <a:p>
            <a:pPr marL="69373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>
                <a:solidFill>
                  <a:srgbClr val="E46C0A"/>
                </a:solidFill>
                <a:latin typeface="Calibri" pitchFamily="34" charset="0"/>
                <a:cs typeface="Arial" pitchFamily="34" charset="0"/>
              </a:rPr>
              <a:t>Communism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 is a governmental and economic system</a:t>
            </a:r>
          </a:p>
          <a:p>
            <a:pPr marL="1608138" indent="-1150938" eaLnBrk="1" hangingPunct="1">
              <a:lnSpc>
                <a:spcPct val="80000"/>
              </a:lnSpc>
              <a:spcBef>
                <a:spcPct val="50000"/>
              </a:spcBef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	 − political, economic power held by government in people’s name</a:t>
            </a:r>
          </a:p>
          <a:p>
            <a:pPr>
              <a:defRPr/>
            </a:pPr>
            <a:endParaRPr lang="en-US" altLang="en-US" sz="18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642938" y="3151188"/>
            <a:ext cx="73406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 defTabSz="6350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defTabSz="6350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defTabSz="6350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defTabSz="6350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defTabSz="6350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Shape</a:t>
            </a:r>
          </a:p>
          <a:p>
            <a:pPr marL="69373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Shape affects governance, transportation, relations with neighbors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Geographic Characteristics of Nations</a:t>
            </a:r>
            <a:endParaRPr lang="en-US" sz="1400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642938" y="2309813"/>
            <a:ext cx="664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Size</a:t>
            </a:r>
            <a:endParaRPr lang="en-US" altLang="en-US" sz="1500" b="0" dirty="0" smtClean="0">
              <a:latin typeface="+mn-lt"/>
            </a:endParaRPr>
          </a:p>
        </p:txBody>
      </p:sp>
      <p:sp>
        <p:nvSpPr>
          <p:cNvPr id="29701" name="Text Box 15"/>
          <p:cNvSpPr txBox="1">
            <a:spLocks noChangeArrowheads="1"/>
          </p:cNvSpPr>
          <p:nvPr/>
        </p:nvSpPr>
        <p:spPr bwMode="auto">
          <a:xfrm>
            <a:off x="642938" y="2700338"/>
            <a:ext cx="7061200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93738" indent="-236538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b="0" dirty="0">
                <a:solidFill>
                  <a:srgbClr val="003300"/>
                </a:solidFill>
                <a:latin typeface="Calibri" pitchFamily="34" charset="0"/>
              </a:rPr>
              <a:t>Physical size does not accurately reflect political, economic power</a:t>
            </a:r>
          </a:p>
        </p:txBody>
      </p:sp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642938" y="3982463"/>
            <a:ext cx="73406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 defTabSz="6350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defTabSz="6350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defTabSz="6350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defTabSz="6350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defTabSz="635000"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Location</a:t>
            </a:r>
          </a:p>
          <a:p>
            <a:pPr marL="69373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A </a:t>
            </a:r>
            <a:r>
              <a:rPr lang="en-US" altLang="en-US" sz="1500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landlocked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 country has no direct outlet to the sea</a:t>
            </a:r>
          </a:p>
          <a:p>
            <a:pPr marL="457200" indent="0" eaLnBrk="1" hangingPunct="1">
              <a:lnSpc>
                <a:spcPct val="80000"/>
              </a:lnSpc>
              <a:spcBef>
                <a:spcPct val="50000"/>
              </a:spcBef>
              <a:tabLst>
                <a:tab pos="166688" algn="l"/>
                <a:tab pos="747713" algn="l"/>
                <a:tab pos="1662113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		− may limit prosperity, as shipping and trade bring wealth</a:t>
            </a:r>
          </a:p>
          <a:p>
            <a:pPr marL="69373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Hostile neighbors necessitate increased security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654050" y="3176588"/>
            <a:ext cx="5681663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 defTabSz="635000">
              <a:tabLst>
                <a:tab pos="228600" algn="l"/>
                <a:tab pos="457200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635000">
              <a:tabLst>
                <a:tab pos="228600" algn="l"/>
                <a:tab pos="457200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635000">
              <a:tabLst>
                <a:tab pos="228600" algn="l"/>
                <a:tab pos="457200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635000">
              <a:tabLst>
                <a:tab pos="228600" algn="l"/>
                <a:tab pos="457200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635000">
              <a:tabLst>
                <a:tab pos="228600" algn="l"/>
                <a:tab pos="457200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altLang="en-US" sz="1600" dirty="0" smtClean="0">
                <a:solidFill>
                  <a:srgbClr val="0D0D0D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Artificial Boundaries</a:t>
            </a:r>
          </a:p>
          <a:p>
            <a:pPr marL="461963" indent="227013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Fixed line, generally following latitude, longitude:</a:t>
            </a:r>
          </a:p>
          <a:p>
            <a:pPr marL="461963" indent="227013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Example: 49 degrees N latitude separates U.S. from Canada</a:t>
            </a:r>
          </a:p>
          <a:p>
            <a:pPr marL="1660525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	− often formally defined in treaties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National Boundaries</a:t>
            </a:r>
            <a:endParaRPr lang="en-US" sz="1400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642938" y="2309813"/>
            <a:ext cx="664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Natural Boundaries</a:t>
            </a:r>
            <a:endParaRPr lang="en-US" altLang="en-US" sz="1500" b="0" dirty="0" smtClean="0">
              <a:latin typeface="+mn-lt"/>
            </a:endParaRPr>
          </a:p>
        </p:txBody>
      </p:sp>
      <p:sp>
        <p:nvSpPr>
          <p:cNvPr id="30725" name="Text Box 13"/>
          <p:cNvSpPr txBox="1">
            <a:spLocks noChangeArrowheads="1"/>
          </p:cNvSpPr>
          <p:nvPr/>
        </p:nvSpPr>
        <p:spPr bwMode="auto">
          <a:xfrm>
            <a:off x="652463" y="2674938"/>
            <a:ext cx="5681662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93738" indent="-236538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b="0" dirty="0">
                <a:solidFill>
                  <a:srgbClr val="003300"/>
                </a:solidFill>
                <a:latin typeface="Calibri" pitchFamily="34" charset="0"/>
              </a:rPr>
              <a:t>Formed by rivers, lakes, mountain chains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Regional Political Systems</a:t>
            </a:r>
            <a:endParaRPr lang="en-US" sz="1400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642938" y="2309813"/>
            <a:ext cx="664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Political Subdivisions</a:t>
            </a:r>
            <a:endParaRPr lang="en-US" altLang="en-US" sz="1500" b="0" dirty="0" smtClean="0">
              <a:latin typeface="+mn-lt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639763" y="2682875"/>
            <a:ext cx="5681662" cy="117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93738" indent="-236538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Countries divide into smaller political units like cities, towns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Smaller units combine regionally into counties, states, etc.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Countries may join together to form international units:</a:t>
            </a:r>
          </a:p>
          <a:p>
            <a:pPr marL="1662113" indent="-1204913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	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− examples: United Nations, European Union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ubtitle 2"/>
          <p:cNvSpPr txBox="1">
            <a:spLocks/>
          </p:cNvSpPr>
          <p:nvPr/>
        </p:nvSpPr>
        <p:spPr bwMode="auto">
          <a:xfrm>
            <a:off x="457200" y="1308100"/>
            <a:ext cx="822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200" dirty="0">
                <a:solidFill>
                  <a:srgbClr val="AE4935"/>
                </a:solidFill>
                <a:latin typeface="Calibri" pitchFamily="34" charset="0"/>
                <a:cs typeface="Times" pitchFamily="18" charset="0"/>
              </a:rPr>
              <a:t>Urban Geography</a:t>
            </a:r>
          </a:p>
        </p:txBody>
      </p:sp>
      <p:sp>
        <p:nvSpPr>
          <p:cNvPr id="32771" name="Subtitle 2"/>
          <p:cNvSpPr txBox="1">
            <a:spLocks/>
          </p:cNvSpPr>
          <p:nvPr/>
        </p:nvSpPr>
        <p:spPr bwMode="auto">
          <a:xfrm>
            <a:off x="457200" y="1073150"/>
            <a:ext cx="8229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400" dirty="0">
                <a:solidFill>
                  <a:srgbClr val="59595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Section-4 </a:t>
            </a:r>
          </a:p>
        </p:txBody>
      </p:sp>
      <p:sp>
        <p:nvSpPr>
          <p:cNvPr id="14" name="Text Box 23"/>
          <p:cNvSpPr txBox="1">
            <a:spLocks noChangeArrowheads="1"/>
          </p:cNvSpPr>
          <p:nvPr/>
        </p:nvSpPr>
        <p:spPr bwMode="auto">
          <a:xfrm>
            <a:off x="1074738" y="1801813"/>
            <a:ext cx="6084887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6213" indent="-176213">
              <a:spcBef>
                <a:spcPct val="50000"/>
              </a:spcBef>
              <a:buFont typeface="Arial" pitchFamily="34" charset="0"/>
              <a:buChar char="•"/>
              <a:tabLst>
                <a:tab pos="176213" algn="l"/>
              </a:tabLst>
              <a:defRPr/>
            </a:pPr>
            <a:r>
              <a:rPr lang="en-US" altLang="en-US" sz="1500" b="0" dirty="0" smtClean="0">
                <a:solidFill>
                  <a:srgbClr val="000000"/>
                </a:solidFill>
                <a:latin typeface="+mn-lt"/>
                <a:cs typeface="Times" pitchFamily="18" charset="0"/>
              </a:rPr>
              <a:t>Nearly half the world’s population lives in urban areas.</a:t>
            </a:r>
          </a:p>
        </p:txBody>
      </p:sp>
      <p:sp>
        <p:nvSpPr>
          <p:cNvPr id="15" name="Text Box 34"/>
          <p:cNvSpPr txBox="1">
            <a:spLocks noChangeArrowheads="1"/>
          </p:cNvSpPr>
          <p:nvPr/>
        </p:nvSpPr>
        <p:spPr bwMode="auto">
          <a:xfrm>
            <a:off x="1074738" y="2262188"/>
            <a:ext cx="72580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6213" indent="-176213">
              <a:spcBef>
                <a:spcPct val="50000"/>
              </a:spcBef>
              <a:buFont typeface="Arial" pitchFamily="34" charset="0"/>
              <a:buChar char="•"/>
              <a:tabLst>
                <a:tab pos="176213" algn="l"/>
              </a:tabLst>
              <a:defRPr/>
            </a:pPr>
            <a:r>
              <a:rPr lang="en-US" altLang="en-US" sz="1500" b="0" dirty="0" smtClean="0">
                <a:solidFill>
                  <a:srgbClr val="000000"/>
                </a:solidFill>
                <a:latin typeface="+mn-lt"/>
                <a:cs typeface="Times" pitchFamily="18" charset="0"/>
              </a:rPr>
              <a:t>Cities fulfill economic, residential, and cultural functions in different ways.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630238" y="3584575"/>
            <a:ext cx="7016750" cy="153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6538" algn="l"/>
                <a:tab pos="457200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36538" algn="l"/>
                <a:tab pos="457200" algn="l"/>
              </a:tabLst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36538" algn="l"/>
                <a:tab pos="457200" algn="l"/>
              </a:tabLst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36538" algn="l"/>
                <a:tab pos="457200" algn="l"/>
              </a:tabLst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36538" algn="l"/>
                <a:tab pos="457200" algn="l"/>
              </a:tabLst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457200" algn="l"/>
              </a:tabLs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dirty="0" smtClean="0">
                <a:latin typeface="Calibri" pitchFamily="34" charset="0"/>
              </a:rPr>
              <a:t>Urban Areas</a:t>
            </a:r>
          </a:p>
          <a:p>
            <a:pPr marL="793750" indent="-282575"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Urban area develops around a central city; may be surrounded by:</a:t>
            </a:r>
          </a:p>
          <a:p>
            <a:pPr marL="793750" indent="809625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− 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 smtClean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suburbs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—border central city, other suburbs</a:t>
            </a:r>
          </a:p>
          <a:p>
            <a:pPr marL="793750" indent="809625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− exurbs—have open land between them and central city</a:t>
            </a:r>
          </a:p>
          <a:p>
            <a:pPr marL="793750" indent="-282575"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Central city plus its suburbs and exurbs called a </a:t>
            </a:r>
            <a:r>
              <a:rPr lang="en-US" altLang="en-US" sz="1500" dirty="0" smtClean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metropolitan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 smtClean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area</a:t>
            </a:r>
          </a:p>
        </p:txBody>
      </p:sp>
      <p:sp>
        <p:nvSpPr>
          <p:cNvPr id="33795" name="Subtitle 2"/>
          <p:cNvSpPr txBox="1">
            <a:spLocks/>
          </p:cNvSpPr>
          <p:nvPr/>
        </p:nvSpPr>
        <p:spPr bwMode="auto">
          <a:xfrm>
            <a:off x="457200" y="1308100"/>
            <a:ext cx="822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200" dirty="0">
                <a:solidFill>
                  <a:srgbClr val="AE4935"/>
                </a:solidFill>
                <a:latin typeface="Calibri" pitchFamily="34" charset="0"/>
                <a:cs typeface="Times" pitchFamily="18" charset="0"/>
              </a:rPr>
              <a:t>Urban Geography</a:t>
            </a:r>
          </a:p>
        </p:txBody>
      </p:sp>
      <p:sp>
        <p:nvSpPr>
          <p:cNvPr id="33796" name="Subtitle 2"/>
          <p:cNvSpPr txBox="1">
            <a:spLocks/>
          </p:cNvSpPr>
          <p:nvPr/>
        </p:nvSpPr>
        <p:spPr bwMode="auto">
          <a:xfrm>
            <a:off x="457200" y="1073150"/>
            <a:ext cx="8229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400" dirty="0">
                <a:solidFill>
                  <a:srgbClr val="59595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Section-4 </a:t>
            </a:r>
          </a:p>
        </p:txBody>
      </p:sp>
      <p:sp>
        <p:nvSpPr>
          <p:cNvPr id="33797" name="Text Box 160"/>
          <p:cNvSpPr txBox="1">
            <a:spLocks noChangeArrowheads="1"/>
          </p:cNvSpPr>
          <p:nvPr/>
        </p:nvSpPr>
        <p:spPr bwMode="auto">
          <a:xfrm>
            <a:off x="630238" y="2319338"/>
            <a:ext cx="66976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>
                <a:latin typeface="Calibri" pitchFamily="34" charset="0"/>
              </a:rPr>
              <a:t>Cities</a:t>
            </a:r>
          </a:p>
        </p:txBody>
      </p:sp>
      <p:sp>
        <p:nvSpPr>
          <p:cNvPr id="33798" name="Rectangle 158"/>
          <p:cNvSpPr>
            <a:spLocks noChangeArrowheads="1"/>
          </p:cNvSpPr>
          <p:nvPr/>
        </p:nvSpPr>
        <p:spPr bwMode="auto">
          <a:xfrm>
            <a:off x="457200" y="1735138"/>
            <a:ext cx="23987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olidFill>
                  <a:srgbClr val="2284A9"/>
                </a:solidFill>
                <a:latin typeface="Calibri" pitchFamily="34" charset="0"/>
                <a:cs typeface="Times" pitchFamily="18" charset="0"/>
              </a:rPr>
              <a:t>Growth of Urban Areas</a:t>
            </a:r>
          </a:p>
        </p:txBody>
      </p:sp>
      <p:sp>
        <p:nvSpPr>
          <p:cNvPr id="33799" name="Text Box 14"/>
          <p:cNvSpPr txBox="1">
            <a:spLocks noChangeArrowheads="1"/>
          </p:cNvSpPr>
          <p:nvPr/>
        </p:nvSpPr>
        <p:spPr bwMode="auto">
          <a:xfrm>
            <a:off x="828675" y="2681288"/>
            <a:ext cx="66929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65150" indent="-28575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b="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Urban</a:t>
            </a:r>
            <a:r>
              <a:rPr lang="en-US" altLang="en-US" sz="1500" b="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geography</a:t>
            </a:r>
            <a:r>
              <a:rPr lang="en-US" altLang="en-US" sz="1500" b="0" dirty="0">
                <a:solidFill>
                  <a:srgbClr val="003300"/>
                </a:solidFill>
                <a:latin typeface="Calibri" pitchFamily="34" charset="0"/>
              </a:rPr>
              <a:t> is the study of how people use space in cities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b="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Cities</a:t>
            </a:r>
            <a:r>
              <a:rPr lang="en-US" altLang="en-US" sz="1500" b="0" dirty="0">
                <a:solidFill>
                  <a:srgbClr val="003300"/>
                </a:solidFill>
                <a:latin typeface="Calibri" pitchFamily="34" charset="0"/>
              </a:rPr>
              <a:t> are populous centers of business, culture, innovation, change</a:t>
            </a:r>
          </a:p>
        </p:txBody>
      </p:sp>
      <p:sp>
        <p:nvSpPr>
          <p:cNvPr id="33800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200" i="1" dirty="0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i="1" dirty="0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4"/>
          <p:cNvSpPr txBox="1">
            <a:spLocks noChangeArrowheads="1"/>
          </p:cNvSpPr>
          <p:nvPr/>
        </p:nvSpPr>
        <p:spPr bwMode="auto">
          <a:xfrm>
            <a:off x="652463" y="2681288"/>
            <a:ext cx="6869112" cy="28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93738" indent="-236538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b="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Urbanization</a:t>
            </a:r>
            <a:r>
              <a:rPr lang="en-US" altLang="en-US" sz="1500" b="0" dirty="0">
                <a:solidFill>
                  <a:srgbClr val="003300"/>
                </a:solidFill>
                <a:latin typeface="Calibri" pitchFamily="34" charset="0"/>
              </a:rPr>
              <a:t>—rise in number of cities, resulting lifestyle changes</a:t>
            </a: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642938" y="2309813"/>
            <a:ext cx="664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Urbanization</a:t>
            </a:r>
            <a:endParaRPr lang="en-US" altLang="en-US" sz="1500" b="0" dirty="0" smtClean="0">
              <a:latin typeface="+mn-lt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Growth of Urban Areas </a:t>
            </a:r>
            <a:r>
              <a:rPr lang="en-US" sz="1400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City Locations</a:t>
            </a:r>
            <a:endParaRPr lang="en-US" sz="1400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642938" y="2309813"/>
            <a:ext cx="664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Location and Function</a:t>
            </a:r>
            <a:endParaRPr lang="en-US" altLang="en-US" sz="1500" b="0" dirty="0" smtClean="0">
              <a:latin typeface="+mn-lt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652463" y="2684463"/>
            <a:ext cx="5681662" cy="205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93738" indent="-236538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Cities are often located near:</a:t>
            </a:r>
          </a:p>
          <a:p>
            <a:pPr marL="1603375" indent="-1146175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	− good transportation—lakes, rivers, coastline</a:t>
            </a:r>
          </a:p>
          <a:p>
            <a:pPr marL="1603375" indent="-1146175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	− plentiful natural resources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As a result, cities tend to:</a:t>
            </a:r>
          </a:p>
          <a:p>
            <a:pPr marL="1603375" indent="-1146175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	− become transportation hubs</a:t>
            </a:r>
          </a:p>
          <a:p>
            <a:pPr marL="1603375" indent="-1146175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	− specialize in certain economic activities</a:t>
            </a:r>
          </a:p>
          <a:p>
            <a:pPr>
              <a:defRPr/>
            </a:pPr>
            <a:endParaRPr lang="en-US" altLang="en-US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9"/>
          <p:cNvSpPr txBox="1">
            <a:spLocks noChangeArrowheads="1"/>
          </p:cNvSpPr>
          <p:nvPr/>
        </p:nvSpPr>
        <p:spPr bwMode="auto">
          <a:xfrm>
            <a:off x="1881188" y="968375"/>
            <a:ext cx="268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>
                <a:solidFill>
                  <a:schemeClr val="bg1"/>
                </a:solidFill>
              </a:rPr>
              <a:t>4</a:t>
            </a:r>
            <a:endParaRPr lang="en-US" altLang="en-US" sz="2400" b="0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Land Use Patterns</a:t>
            </a:r>
            <a:endParaRPr lang="en-US" sz="1400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642938" y="2309813"/>
            <a:ext cx="664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City Patterns</a:t>
            </a:r>
            <a:endParaRPr lang="en-US" altLang="en-US" sz="1500" b="0" dirty="0" smtClean="0">
              <a:latin typeface="+mn-lt"/>
            </a:endParaRPr>
          </a:p>
        </p:txBody>
      </p:sp>
      <p:sp>
        <p:nvSpPr>
          <p:cNvPr id="36869" name="Text Box 10"/>
          <p:cNvSpPr txBox="1">
            <a:spLocks noChangeArrowheads="1"/>
          </p:cNvSpPr>
          <p:nvPr/>
        </p:nvSpPr>
        <p:spPr bwMode="auto">
          <a:xfrm>
            <a:off x="1047750" y="2678113"/>
            <a:ext cx="5681663" cy="175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27013">
              <a:tabLst>
                <a:tab pos="236538" algn="l"/>
                <a:tab pos="339725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36538" algn="l"/>
                <a:tab pos="339725" algn="l"/>
              </a:tabLst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36538" algn="l"/>
                <a:tab pos="339725" algn="l"/>
              </a:tabLst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36538" algn="l"/>
                <a:tab pos="339725" algn="l"/>
              </a:tabLst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36538" algn="l"/>
                <a:tab pos="339725" algn="l"/>
              </a:tabLst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339725" algn="l"/>
              </a:tabLs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339725" algn="l"/>
              </a:tabLs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339725" algn="l"/>
              </a:tabLs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  <a:tab pos="339725" algn="l"/>
              </a:tabLs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Basic land use patterns found in all cities:</a:t>
            </a:r>
          </a:p>
          <a:p>
            <a:pPr marL="1201738" eaLnBrk="1" hangingPunct="1">
              <a:lnSpc>
                <a:spcPct val="80000"/>
              </a:lnSpc>
              <a:spcBef>
                <a:spcPct val="50000"/>
              </a:spcBef>
              <a:tabLst>
                <a:tab pos="339725" algn="l"/>
                <a:tab pos="1200150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		− residential (housing)</a:t>
            </a:r>
          </a:p>
          <a:p>
            <a:pPr marL="1201738" eaLnBrk="1" hangingPunct="1">
              <a:lnSpc>
                <a:spcPct val="80000"/>
              </a:lnSpc>
              <a:spcBef>
                <a:spcPct val="50000"/>
              </a:spcBef>
              <a:tabLst>
                <a:tab pos="339725" algn="l"/>
                <a:tab pos="1200150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		− industrial (manufacturing)</a:t>
            </a:r>
          </a:p>
          <a:p>
            <a:pPr marL="1201738" eaLnBrk="1" hangingPunct="1">
              <a:lnSpc>
                <a:spcPct val="80000"/>
              </a:lnSpc>
              <a:spcBef>
                <a:spcPct val="50000"/>
              </a:spcBef>
              <a:tabLst>
                <a:tab pos="339725" algn="l"/>
                <a:tab pos="1200150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		− commercial (retail)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 smtClean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Central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 smtClean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business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 smtClean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district (CBD)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—core area of commercial activity</a:t>
            </a:r>
          </a:p>
          <a:p>
            <a:pPr>
              <a:defRPr/>
            </a:pPr>
            <a:endParaRPr lang="en-US" altLang="en-US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The Functions of Cities</a:t>
            </a:r>
            <a:endParaRPr lang="en-US" sz="1400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642938" y="2309813"/>
            <a:ext cx="664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A Variety of Functions</a:t>
            </a:r>
            <a:endParaRPr lang="en-US" altLang="en-US" sz="1500" b="0" dirty="0" smtClean="0">
              <a:latin typeface="+mn-lt"/>
            </a:endParaRPr>
          </a:p>
        </p:txBody>
      </p:sp>
      <p:sp>
        <p:nvSpPr>
          <p:cNvPr id="37892" name="Text Box 9"/>
          <p:cNvSpPr txBox="1">
            <a:spLocks noChangeArrowheads="1"/>
          </p:cNvSpPr>
          <p:nvPr/>
        </p:nvSpPr>
        <p:spPr bwMode="auto">
          <a:xfrm>
            <a:off x="1109663" y="2663825"/>
            <a:ext cx="5681662" cy="88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b="0" dirty="0">
                <a:solidFill>
                  <a:srgbClr val="003300"/>
                </a:solidFill>
                <a:latin typeface="Calibri" pitchFamily="34" charset="0"/>
              </a:rPr>
              <a:t>Shopping, entertainment, government services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b="0" dirty="0">
                <a:solidFill>
                  <a:srgbClr val="003300"/>
                </a:solidFill>
                <a:latin typeface="Calibri" pitchFamily="34" charset="0"/>
              </a:rPr>
              <a:t>Educational, recreational, and cultural activities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b="0" dirty="0">
                <a:solidFill>
                  <a:srgbClr val="003300"/>
                </a:solidFill>
                <a:latin typeface="Calibri" pitchFamily="34" charset="0"/>
              </a:rPr>
              <a:t>Transportation is essential to accomplish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ubtitle 2"/>
          <p:cNvSpPr txBox="1">
            <a:spLocks/>
          </p:cNvSpPr>
          <p:nvPr/>
        </p:nvSpPr>
        <p:spPr bwMode="auto">
          <a:xfrm>
            <a:off x="457200" y="1073150"/>
            <a:ext cx="8229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400" dirty="0">
                <a:solidFill>
                  <a:srgbClr val="59595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Section-1 </a:t>
            </a:r>
          </a:p>
        </p:txBody>
      </p:sp>
      <p:sp>
        <p:nvSpPr>
          <p:cNvPr id="11267" name="Text Box 160"/>
          <p:cNvSpPr txBox="1">
            <a:spLocks noChangeArrowheads="1"/>
          </p:cNvSpPr>
          <p:nvPr/>
        </p:nvSpPr>
        <p:spPr bwMode="auto">
          <a:xfrm>
            <a:off x="630238" y="2319338"/>
            <a:ext cx="66976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>
                <a:latin typeface="Calibri" pitchFamily="34" charset="0"/>
              </a:rPr>
              <a:t>Culture</a:t>
            </a:r>
          </a:p>
        </p:txBody>
      </p:sp>
      <p:sp>
        <p:nvSpPr>
          <p:cNvPr id="11268" name="Rectangle 158"/>
          <p:cNvSpPr>
            <a:spLocks noChangeArrowheads="1"/>
          </p:cNvSpPr>
          <p:nvPr/>
        </p:nvSpPr>
        <p:spPr bwMode="auto">
          <a:xfrm>
            <a:off x="457200" y="1735138"/>
            <a:ext cx="17383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olidFill>
                  <a:srgbClr val="2284A9"/>
                </a:solidFill>
                <a:latin typeface="Calibri" pitchFamily="34" charset="0"/>
                <a:cs typeface="Times" pitchFamily="18" charset="0"/>
              </a:rPr>
              <a:t>Defining Culture</a:t>
            </a:r>
          </a:p>
        </p:txBody>
      </p:sp>
      <p:sp>
        <p:nvSpPr>
          <p:cNvPr id="11269" name="Subtitle 2"/>
          <p:cNvSpPr txBox="1">
            <a:spLocks/>
          </p:cNvSpPr>
          <p:nvPr/>
        </p:nvSpPr>
        <p:spPr bwMode="auto">
          <a:xfrm>
            <a:off x="457200" y="1308100"/>
            <a:ext cx="822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200" dirty="0">
                <a:solidFill>
                  <a:srgbClr val="AE4935"/>
                </a:solidFill>
                <a:latin typeface="Calibri" pitchFamily="34" charset="0"/>
                <a:cs typeface="Times" pitchFamily="18" charset="0"/>
              </a:rPr>
              <a:t>The Elements of Culture </a:t>
            </a: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1108075" y="2678113"/>
            <a:ext cx="5681663" cy="87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b="0" dirty="0">
                <a:solidFill>
                  <a:srgbClr val="003300"/>
                </a:solidFill>
                <a:latin typeface="Calibri" pitchFamily="34" charset="0"/>
              </a:rPr>
              <a:t>Knowledge, attitudes, behaviors shared over generations is </a:t>
            </a:r>
            <a:r>
              <a:rPr lang="en-US" altLang="en-US" sz="1500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culture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b="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Society</a:t>
            </a:r>
            <a:r>
              <a:rPr lang="en-US" altLang="en-US" sz="1500" b="0" dirty="0">
                <a:solidFill>
                  <a:srgbClr val="003300"/>
                </a:solidFill>
                <a:latin typeface="Calibri" pitchFamily="34" charset="0"/>
              </a:rPr>
              <a:t> is a group that shares geographic region, identity, culture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b="0" dirty="0">
                <a:solidFill>
                  <a:srgbClr val="003300"/>
                </a:solidFill>
                <a:latin typeface="Calibri" pitchFamily="34" charset="0"/>
              </a:rPr>
              <a:t>An </a:t>
            </a:r>
            <a:r>
              <a:rPr lang="en-US" altLang="en-US" sz="1500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ethnic</a:t>
            </a:r>
            <a:r>
              <a:rPr lang="en-US" altLang="en-US" sz="1500" b="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group</a:t>
            </a:r>
            <a:r>
              <a:rPr lang="en-US" altLang="en-US" sz="1500" b="0" dirty="0">
                <a:solidFill>
                  <a:srgbClr val="003300"/>
                </a:solidFill>
                <a:latin typeface="Calibri" pitchFamily="34" charset="0"/>
              </a:rPr>
              <a:t> shares language, customs, common heritage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ubtitle 2"/>
          <p:cNvSpPr txBox="1">
            <a:spLocks/>
          </p:cNvSpPr>
          <p:nvPr/>
        </p:nvSpPr>
        <p:spPr bwMode="auto">
          <a:xfrm>
            <a:off x="457200" y="1308100"/>
            <a:ext cx="822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200" dirty="0">
                <a:solidFill>
                  <a:srgbClr val="AE4935"/>
                </a:solidFill>
                <a:latin typeface="Calibri" pitchFamily="34" charset="0"/>
                <a:cs typeface="Times" pitchFamily="18" charset="0"/>
              </a:rPr>
              <a:t>Economic Geography</a:t>
            </a:r>
          </a:p>
        </p:txBody>
      </p:sp>
      <p:sp>
        <p:nvSpPr>
          <p:cNvPr id="38915" name="Subtitle 2"/>
          <p:cNvSpPr txBox="1">
            <a:spLocks/>
          </p:cNvSpPr>
          <p:nvPr/>
        </p:nvSpPr>
        <p:spPr bwMode="auto">
          <a:xfrm>
            <a:off x="457200" y="1073150"/>
            <a:ext cx="8229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400" dirty="0">
                <a:solidFill>
                  <a:srgbClr val="59595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Section-5 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073150" y="1801813"/>
            <a:ext cx="7627938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>
              <a:tabLst>
                <a:tab pos="233363" algn="l"/>
                <a:tab pos="589121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3363" algn="l"/>
                <a:tab pos="589121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3363" algn="l"/>
                <a:tab pos="589121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3363" algn="l"/>
                <a:tab pos="589121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3363" algn="l"/>
                <a:tab pos="589121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  <a:tab pos="589121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  <a:tab pos="589121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  <a:tab pos="589121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  <a:tab pos="589121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tabLst>
                <a:tab pos="176213" algn="l"/>
                <a:tab pos="5891213" algn="l"/>
              </a:tabLst>
              <a:defRPr/>
            </a:pPr>
            <a:r>
              <a:rPr lang="en-US" altLang="en-US" sz="1500" b="0" dirty="0" smtClean="0"/>
              <a:t>•	</a:t>
            </a:r>
            <a:r>
              <a:rPr lang="en-US" altLang="en-US" sz="1500" b="0" dirty="0" smtClean="0">
                <a:solidFill>
                  <a:srgbClr val="000000"/>
                </a:solidFill>
                <a:latin typeface="+mn-lt"/>
                <a:cs typeface="Times" pitchFamily="18" charset="0"/>
              </a:rPr>
              <a:t>Economic activities depend on the resources of the land and how people use them.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073150" y="2265363"/>
            <a:ext cx="6084888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spcBef>
                <a:spcPct val="50000"/>
              </a:spcBef>
              <a:tabLst>
                <a:tab pos="176213" algn="l"/>
              </a:tabLst>
              <a:defRPr/>
            </a:pPr>
            <a:r>
              <a:rPr lang="en-US" altLang="en-US" sz="1500" b="0" dirty="0" smtClean="0"/>
              <a:t>•	</a:t>
            </a:r>
            <a:r>
              <a:rPr lang="en-US" altLang="en-US" sz="1500" b="0" dirty="0" smtClean="0">
                <a:solidFill>
                  <a:srgbClr val="000000"/>
                </a:solidFill>
                <a:latin typeface="+mn-lt"/>
                <a:cs typeface="Times" pitchFamily="18" charset="0"/>
              </a:rPr>
              <a:t>The level of economic development can be measured in different ways.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3"/>
          <p:cNvSpPr txBox="1">
            <a:spLocks noChangeArrowheads="1"/>
          </p:cNvSpPr>
          <p:nvPr/>
        </p:nvSpPr>
        <p:spPr bwMode="auto">
          <a:xfrm>
            <a:off x="457200" y="1735138"/>
            <a:ext cx="19256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olidFill>
                  <a:srgbClr val="2284A9"/>
                </a:solidFill>
                <a:latin typeface="Calibri" pitchFamily="34" charset="0"/>
                <a:cs typeface="Times" pitchFamily="18" charset="0"/>
              </a:rPr>
              <a:t>Economic Systems</a:t>
            </a:r>
          </a:p>
        </p:txBody>
      </p:sp>
      <p:sp>
        <p:nvSpPr>
          <p:cNvPr id="39939" name="Text Box 10"/>
          <p:cNvSpPr txBox="1">
            <a:spLocks noChangeArrowheads="1"/>
          </p:cNvSpPr>
          <p:nvPr/>
        </p:nvSpPr>
        <p:spPr bwMode="auto">
          <a:xfrm>
            <a:off x="1881188" y="968375"/>
            <a:ext cx="268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>
                <a:solidFill>
                  <a:schemeClr val="bg1"/>
                </a:solidFill>
              </a:rPr>
              <a:t>5</a:t>
            </a:r>
            <a:endParaRPr lang="en-US" altLang="en-US" sz="2400" b="0" dirty="0"/>
          </a:p>
        </p:txBody>
      </p:sp>
      <p:sp>
        <p:nvSpPr>
          <p:cNvPr id="39940" name="Subtitle 2"/>
          <p:cNvSpPr txBox="1">
            <a:spLocks/>
          </p:cNvSpPr>
          <p:nvPr/>
        </p:nvSpPr>
        <p:spPr bwMode="auto">
          <a:xfrm>
            <a:off x="457200" y="1308100"/>
            <a:ext cx="822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200" dirty="0">
                <a:solidFill>
                  <a:srgbClr val="AE4935"/>
                </a:solidFill>
                <a:latin typeface="Calibri" pitchFamily="34" charset="0"/>
                <a:cs typeface="Times" pitchFamily="18" charset="0"/>
              </a:rPr>
              <a:t>Economic Geography</a:t>
            </a:r>
          </a:p>
        </p:txBody>
      </p:sp>
      <p:sp>
        <p:nvSpPr>
          <p:cNvPr id="39941" name="Subtitle 2"/>
          <p:cNvSpPr txBox="1">
            <a:spLocks/>
          </p:cNvSpPr>
          <p:nvPr/>
        </p:nvSpPr>
        <p:spPr bwMode="auto">
          <a:xfrm>
            <a:off x="457200" y="1073150"/>
            <a:ext cx="82296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400" dirty="0">
                <a:solidFill>
                  <a:srgbClr val="59595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Section-5 </a:t>
            </a:r>
          </a:p>
        </p:txBody>
      </p:sp>
      <p:sp>
        <p:nvSpPr>
          <p:cNvPr id="39942" name="Text Box 160"/>
          <p:cNvSpPr txBox="1">
            <a:spLocks noChangeArrowheads="1"/>
          </p:cNvSpPr>
          <p:nvPr/>
        </p:nvSpPr>
        <p:spPr bwMode="auto">
          <a:xfrm>
            <a:off x="630238" y="2319338"/>
            <a:ext cx="66976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>
                <a:latin typeface="Calibri" pitchFamily="34" charset="0"/>
              </a:rPr>
              <a:t>Economies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822325" y="2678113"/>
            <a:ext cx="7386638" cy="205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65150" indent="-285750"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 smtClean="0">
                <a:solidFill>
                  <a:srgbClr val="E46C0A"/>
                </a:solidFill>
                <a:latin typeface="Calibri" pitchFamily="34" charset="0"/>
                <a:cs typeface="Arial" pitchFamily="34" charset="0"/>
              </a:rPr>
              <a:t>Economy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—the production and exchange of goods and services</a:t>
            </a:r>
          </a:p>
          <a:p>
            <a:pPr marL="628650" indent="-349250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Economies are local, regional, national, international</a:t>
            </a:r>
          </a:p>
          <a:p>
            <a:pPr marL="628650" indent="-349250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Geographers study economic geography by </a:t>
            </a:r>
          </a:p>
          <a:p>
            <a:pPr marL="628650" indent="-349250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looking at:</a:t>
            </a:r>
          </a:p>
          <a:p>
            <a:pPr marL="1484313" indent="-1204913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	 − how people in a region support themselves</a:t>
            </a:r>
          </a:p>
          <a:p>
            <a:pPr marL="1484313" indent="-1204913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	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− how economic activity is linked regionally</a:t>
            </a:r>
          </a:p>
          <a:p>
            <a:pPr>
              <a:defRPr/>
            </a:pPr>
            <a:endParaRPr lang="en-US" altLang="en-US" dirty="0" smtClean="0"/>
          </a:p>
        </p:txBody>
      </p:sp>
      <p:sp>
        <p:nvSpPr>
          <p:cNvPr id="39944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200" i="1" dirty="0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i="1" dirty="0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0"/>
          <p:cNvSpPr txBox="1">
            <a:spLocks noChangeArrowheads="1"/>
          </p:cNvSpPr>
          <p:nvPr/>
        </p:nvSpPr>
        <p:spPr bwMode="auto">
          <a:xfrm>
            <a:off x="1881188" y="968375"/>
            <a:ext cx="268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>
                <a:solidFill>
                  <a:schemeClr val="bg1"/>
                </a:solidFill>
              </a:rPr>
              <a:t>5</a:t>
            </a:r>
            <a:endParaRPr lang="en-US" altLang="en-US" sz="2400" b="0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Economic Systems </a:t>
            </a:r>
            <a:r>
              <a:rPr lang="en-US" sz="1400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642938" y="2309813"/>
            <a:ext cx="664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Types of Economic Systems</a:t>
            </a:r>
            <a:endParaRPr lang="en-US" altLang="en-US" sz="1500" b="0" dirty="0" smtClean="0">
              <a:latin typeface="+mn-lt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649288" y="2684463"/>
            <a:ext cx="7385050" cy="177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93738" indent="-236538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 smtClean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Economic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 smtClean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system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: way people produce and exchange goods, services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Four types of economic systems:</a:t>
            </a:r>
          </a:p>
          <a:p>
            <a:pPr marL="1603375" indent="-1146175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	−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traditional, or barter, economy</a:t>
            </a:r>
          </a:p>
          <a:p>
            <a:pPr marL="1603375" indent="-1146175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	−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 smtClean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command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, or planned, </a:t>
            </a:r>
            <a:r>
              <a:rPr lang="en-US" altLang="en-US" sz="1500" dirty="0" smtClean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economy</a:t>
            </a:r>
          </a:p>
          <a:p>
            <a:pPr marL="1603375" indent="-1146175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	−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 smtClean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market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 smtClean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economy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, also called capitalism</a:t>
            </a:r>
          </a:p>
          <a:p>
            <a:pPr marL="1603375" indent="-1146175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	− mixed economy, a combination of command and market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9"/>
          <p:cNvSpPr txBox="1">
            <a:spLocks noChangeArrowheads="1"/>
          </p:cNvSpPr>
          <p:nvPr/>
        </p:nvSpPr>
        <p:spPr bwMode="auto">
          <a:xfrm>
            <a:off x="1881188" y="968375"/>
            <a:ext cx="268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>
                <a:solidFill>
                  <a:schemeClr val="bg1"/>
                </a:solidFill>
              </a:rPr>
              <a:t>5</a:t>
            </a:r>
            <a:endParaRPr lang="en-US" altLang="en-US" sz="2400" b="0" dirty="0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Economic Activities</a:t>
            </a:r>
            <a:endParaRPr lang="en-US" sz="1400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642938" y="2309813"/>
            <a:ext cx="664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Types of Economic Activity</a:t>
            </a:r>
            <a:endParaRPr lang="en-US" altLang="en-US" sz="1500" b="0" dirty="0" smtClean="0">
              <a:latin typeface="+mn-lt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649288" y="2676525"/>
            <a:ext cx="7059612" cy="145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>
              <a:tabLst>
                <a:tab pos="234950" algn="l"/>
                <a:tab pos="4540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4950" algn="l"/>
                <a:tab pos="4540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4950" algn="l"/>
                <a:tab pos="4540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4950" algn="l"/>
                <a:tab pos="4540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4950" algn="l"/>
                <a:tab pos="4540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540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540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540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540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693738" indent="-236538" defTabSz="635000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In subsistence agriculture, food is raised for personal consumption</a:t>
            </a:r>
          </a:p>
          <a:p>
            <a:pPr marL="693738" indent="-236538" defTabSz="635000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Raising food to sell to others is called market-oriented agriculture</a:t>
            </a:r>
          </a:p>
          <a:p>
            <a:pPr marL="693738" indent="-236538" defTabSz="635000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Cottage industries involve small, home-based industrial production</a:t>
            </a:r>
          </a:p>
          <a:p>
            <a:pPr marL="693738" indent="-236538" defTabSz="635000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Large industrial production comes from commercial industries</a:t>
            </a:r>
          </a:p>
          <a:p>
            <a:pPr>
              <a:defRPr/>
            </a:pPr>
            <a:endParaRPr lang="en-US" altLang="en-US" sz="1800" b="0" dirty="0" smtClean="0"/>
          </a:p>
        </p:txBody>
      </p:sp>
      <p:sp>
        <p:nvSpPr>
          <p:cNvPr id="41990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200" i="1" dirty="0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i="1" dirty="0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Economic Activities </a:t>
            </a:r>
            <a:r>
              <a:rPr lang="en-US" sz="1400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642938" y="2309813"/>
            <a:ext cx="664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Levels of Economic Systems</a:t>
            </a:r>
            <a:endParaRPr lang="en-US" altLang="en-US" sz="1500" b="0" dirty="0" smtClean="0">
              <a:latin typeface="+mn-lt"/>
            </a:endParaRP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649288" y="2676525"/>
            <a:ext cx="7713662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>
              <a:tabLst>
                <a:tab pos="234950" algn="l"/>
                <a:tab pos="4540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4950" algn="l"/>
                <a:tab pos="4540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4950" algn="l"/>
                <a:tab pos="4540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4950" algn="l"/>
                <a:tab pos="4540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4950" algn="l"/>
                <a:tab pos="4540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540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540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540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540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693738" indent="-236538" defTabSz="635000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Four levels of economic activities:</a:t>
            </a:r>
          </a:p>
          <a:p>
            <a:pPr marL="1652588" indent="-1195388" defTabSz="635000" eaLnBrk="1" hangingPunct="1">
              <a:lnSpc>
                <a:spcPct val="80000"/>
              </a:lnSpc>
              <a:spcBef>
                <a:spcPct val="50000"/>
              </a:spcBef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	 − primary involves gathering raw materials for immediate use</a:t>
            </a:r>
          </a:p>
          <a:p>
            <a:pPr marL="1652588" indent="-1195388" defTabSz="635000" eaLnBrk="1" hangingPunct="1">
              <a:lnSpc>
                <a:spcPct val="80000"/>
              </a:lnSpc>
              <a:spcBef>
                <a:spcPct val="50000"/>
              </a:spcBef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	 − secondary adds value to material by changing its form</a:t>
            </a:r>
          </a:p>
          <a:p>
            <a:pPr marL="1652588" indent="-1195388" defTabSz="635000" eaLnBrk="1" hangingPunct="1">
              <a:lnSpc>
                <a:spcPct val="80000"/>
              </a:lnSpc>
              <a:spcBef>
                <a:spcPct val="50000"/>
              </a:spcBef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	 − tertiary involves business or professional services</a:t>
            </a:r>
          </a:p>
          <a:p>
            <a:pPr marL="1652588" indent="-1195388" defTabSz="635000" eaLnBrk="1" hangingPunct="1">
              <a:lnSpc>
                <a:spcPct val="80000"/>
              </a:lnSpc>
              <a:spcBef>
                <a:spcPct val="50000"/>
              </a:spcBef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	 − quaternary provides information, management, research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The Economics of Natural Resources</a:t>
            </a:r>
            <a:endParaRPr lang="en-US" sz="1400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642938" y="2309813"/>
            <a:ext cx="664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Utilizing Nature’s Bounty</a:t>
            </a:r>
            <a:endParaRPr lang="en-US" altLang="en-US" sz="1500" b="0" dirty="0" smtClean="0">
              <a:latin typeface="+mn-lt"/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649288" y="2676525"/>
            <a:ext cx="72564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93738" indent="-236538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b="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Natural</a:t>
            </a:r>
            <a:r>
              <a:rPr lang="en-US" altLang="en-US" sz="1500" b="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Resources</a:t>
            </a:r>
            <a:r>
              <a:rPr lang="en-US" altLang="en-US" sz="1500" b="0" dirty="0">
                <a:solidFill>
                  <a:srgbClr val="003300"/>
                </a:solidFill>
                <a:latin typeface="Calibri" pitchFamily="34" charset="0"/>
              </a:rPr>
              <a:t>—Earth’s materials that have economic value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b="0" dirty="0">
                <a:solidFill>
                  <a:srgbClr val="003300"/>
                </a:solidFill>
                <a:latin typeface="Calibri" pitchFamily="34" charset="0"/>
              </a:rPr>
              <a:t>Materials become resources when they can be turned into goods</a:t>
            </a:r>
          </a:p>
        </p:txBody>
      </p:sp>
      <p:sp>
        <p:nvSpPr>
          <p:cNvPr id="44037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200" i="1" dirty="0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i="1" dirty="0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9"/>
          <p:cNvSpPr txBox="1">
            <a:spLocks noChangeArrowheads="1"/>
          </p:cNvSpPr>
          <p:nvPr/>
        </p:nvSpPr>
        <p:spPr bwMode="auto">
          <a:xfrm>
            <a:off x="1881188" y="968375"/>
            <a:ext cx="268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>
                <a:solidFill>
                  <a:schemeClr val="bg1"/>
                </a:solidFill>
              </a:rPr>
              <a:t>5</a:t>
            </a:r>
            <a:endParaRPr lang="en-US" altLang="en-US" sz="2400" b="0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The Economics of Natural Resources </a:t>
            </a:r>
            <a:r>
              <a:rPr lang="en-US" sz="1400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642938" y="2309813"/>
            <a:ext cx="664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Utilizing Nature’s Bounty</a:t>
            </a:r>
            <a:endParaRPr lang="en-US" altLang="en-US" sz="1500" b="0" dirty="0" smtClean="0">
              <a:latin typeface="+mn-lt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642938" y="2689225"/>
            <a:ext cx="7812087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93738" indent="-236538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Geographers divide natural resources into three types:</a:t>
            </a:r>
          </a:p>
          <a:p>
            <a:pPr marL="1666875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	− renewable resources (trees, seafood) can be replaced naturally </a:t>
            </a:r>
          </a:p>
          <a:p>
            <a:pPr marL="1666875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	− nonrenewable resources (metals, oil, coal) cannot be replaced </a:t>
            </a:r>
          </a:p>
          <a:p>
            <a:pPr marL="1666875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	− inexhaustible resources (sun, wind) are unlimited resources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Natural resources are a major part of world trade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Economic Support Systems</a:t>
            </a: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642938" y="2309813"/>
            <a:ext cx="664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Infrastructure</a:t>
            </a:r>
            <a:endParaRPr lang="en-US" altLang="en-US" sz="1500" b="0" dirty="0" smtClean="0">
              <a:latin typeface="+mn-lt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642938" y="2679700"/>
            <a:ext cx="8032750" cy="117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93738" indent="-236538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6350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63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 smtClean="0">
                <a:solidFill>
                  <a:srgbClr val="E46C0A"/>
                </a:solidFill>
                <a:latin typeface="Calibri" pitchFamily="34" charset="0"/>
                <a:cs typeface="Arial" pitchFamily="34" charset="0"/>
              </a:rPr>
              <a:t>Infrastructure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—basic support systems to sustain economic growth</a:t>
            </a:r>
          </a:p>
          <a:p>
            <a:pPr marL="1662113" indent="-1204913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	− power, communications, transportation systems</a:t>
            </a:r>
          </a:p>
          <a:p>
            <a:pPr marL="1662113" indent="-1204913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	− water, sanitation, and education systems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Communications systems and technology both critical to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623888" y="3141663"/>
            <a:ext cx="7739062" cy="153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>
              <a:tabLst>
                <a:tab pos="4540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4540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4540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4540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4540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GNP and GDP</a:t>
            </a:r>
          </a:p>
          <a:p>
            <a:pPr marL="690563" indent="-233363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 smtClean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Gross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 smtClean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national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 smtClean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product (GNP)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—statistic to measure:</a:t>
            </a:r>
          </a:p>
          <a:p>
            <a:pPr marL="1711325" indent="-1711325" eaLnBrk="1" hangingPunct="1">
              <a:lnSpc>
                <a:spcPct val="80000"/>
              </a:lnSpc>
              <a:spcBef>
                <a:spcPct val="50000"/>
              </a:spcBef>
              <a:tabLst>
                <a:tab pos="1711325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	</a:t>
            </a:r>
            <a:r>
              <a:rPr lang="en-US" altLang="en-US" sz="150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− total value of goods, services produced by a country, </a:t>
            </a:r>
            <a:r>
              <a:rPr lang="en-US" altLang="en-US" sz="1500" b="0" i="1" dirty="0" smtClean="0">
                <a:solidFill>
                  <a:srgbClr val="003300"/>
                </a:solidFill>
                <a:latin typeface="Calibri" pitchFamily="34" charset="0"/>
              </a:rPr>
              <a:t>globally</a:t>
            </a:r>
          </a:p>
          <a:p>
            <a:pPr marL="693738" indent="-23653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 smtClean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Gross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 smtClean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domestic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 smtClean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product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 smtClean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(GDP)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—statistic to measure:</a:t>
            </a:r>
          </a:p>
          <a:p>
            <a:pPr marL="1711325" indent="-1711325" eaLnBrk="1" hangingPunct="1">
              <a:lnSpc>
                <a:spcPct val="80000"/>
              </a:lnSpc>
              <a:spcBef>
                <a:spcPct val="50000"/>
              </a:spcBef>
              <a:tabLst>
                <a:tab pos="1711325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	 − total value of goods and services produced </a:t>
            </a:r>
            <a:r>
              <a:rPr lang="en-US" altLang="en-US" sz="1500" b="0" i="1" dirty="0" smtClean="0">
                <a:solidFill>
                  <a:srgbClr val="003300"/>
                </a:solidFill>
                <a:latin typeface="Calibri" pitchFamily="34" charset="0"/>
              </a:rPr>
              <a:t>within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 a country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Measuring Economic Development</a:t>
            </a: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642938" y="2309813"/>
            <a:ext cx="664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Comparing Economies</a:t>
            </a:r>
            <a:endParaRPr lang="en-US" altLang="en-US" sz="1500" b="0" dirty="0" smtClean="0">
              <a:latin typeface="+mn-lt"/>
            </a:endParaRPr>
          </a:p>
        </p:txBody>
      </p:sp>
      <p:sp>
        <p:nvSpPr>
          <p:cNvPr id="47109" name="Text Box 4"/>
          <p:cNvSpPr txBox="1">
            <a:spLocks noChangeArrowheads="1"/>
          </p:cNvSpPr>
          <p:nvPr/>
        </p:nvSpPr>
        <p:spPr bwMode="auto">
          <a:xfrm>
            <a:off x="1050925" y="2686050"/>
            <a:ext cx="8078788" cy="28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27013">
              <a:tabLst>
                <a:tab pos="236538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36538" algn="l"/>
              </a:tabLst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36538" algn="l"/>
              </a:tabLst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36538" algn="l"/>
              </a:tabLst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36538" algn="l"/>
              </a:tabLst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b="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Per</a:t>
            </a:r>
            <a:r>
              <a:rPr lang="en-US" altLang="en-US" sz="1500" b="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capita</a:t>
            </a:r>
            <a:r>
              <a:rPr lang="en-US" altLang="en-US" sz="1500" b="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income</a:t>
            </a:r>
            <a:r>
              <a:rPr lang="en-US" altLang="en-US" sz="1500" b="0" dirty="0">
                <a:solidFill>
                  <a:srgbClr val="003300"/>
                </a:solidFill>
                <a:latin typeface="Calibri" pitchFamily="34" charset="0"/>
              </a:rPr>
              <a:t>: average earnings per person in a political unit</a:t>
            </a:r>
          </a:p>
        </p:txBody>
      </p:sp>
      <p:sp>
        <p:nvSpPr>
          <p:cNvPr id="47110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200" i="1" dirty="0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i="1" dirty="0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Measuring Economic Development </a:t>
            </a:r>
            <a:r>
              <a:rPr lang="en-US" sz="1400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642938" y="2309813"/>
            <a:ext cx="66484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Development Levels</a:t>
            </a:r>
            <a:endParaRPr lang="en-US" altLang="en-US" sz="1500" b="0" dirty="0" smtClean="0">
              <a:latin typeface="+mn-lt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1050925" y="2701925"/>
            <a:ext cx="568166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>
              <a:tabLst>
                <a:tab pos="234950" algn="l"/>
                <a:tab pos="4540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4950" algn="l"/>
                <a:tab pos="4540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4950" algn="l"/>
                <a:tab pos="4540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4950" algn="l"/>
                <a:tab pos="4540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4950" algn="l"/>
                <a:tab pos="4540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540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540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540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  <a:tab pos="45402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27013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236538" algn="l"/>
                <a:tab pos="454025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Developing nations have low GDP, per capita income</a:t>
            </a:r>
          </a:p>
          <a:p>
            <a:pPr marL="285750" indent="-227013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236538" algn="l"/>
                <a:tab pos="454025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Developed nations have high GDP, per capita income</a:t>
            </a:r>
          </a:p>
          <a:p>
            <a:pPr>
              <a:defRPr/>
            </a:pPr>
            <a:endParaRPr lang="en-US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34" name="Text Box 78"/>
          <p:cNvSpPr txBox="1">
            <a:spLocks noChangeArrowheads="1"/>
          </p:cNvSpPr>
          <p:nvPr/>
        </p:nvSpPr>
        <p:spPr bwMode="auto">
          <a:xfrm>
            <a:off x="1109663" y="3905250"/>
            <a:ext cx="5681662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31775" indent="-231775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236538" algn="l"/>
                <a:tab pos="457200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Spread </a:t>
            </a:r>
            <a:r>
              <a:rPr lang="en-US" altLang="en-US" sz="1500" b="0" dirty="0">
                <a:solidFill>
                  <a:srgbClr val="003300"/>
                </a:solidFill>
                <a:latin typeface="Calibri" pitchFamily="34" charset="0"/>
              </a:rPr>
              <a:t>of ideas, inventions, patterns of behavior called </a:t>
            </a:r>
            <a:r>
              <a:rPr lang="en-US" altLang="en-US" sz="1500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diffusion</a:t>
            </a:r>
          </a:p>
          <a:p>
            <a:pPr marL="231775" indent="-231775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  <a:tab pos="457200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Cultural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hearth</a:t>
            </a:r>
            <a:r>
              <a:rPr lang="en-US" altLang="en-US" sz="1500" b="0" dirty="0">
                <a:solidFill>
                  <a:srgbClr val="003300"/>
                </a:solidFill>
                <a:latin typeface="Calibri" pitchFamily="34" charset="0"/>
              </a:rPr>
              <a:t>—site of innovation; origin of cultural diffusion</a:t>
            </a:r>
          </a:p>
          <a:p>
            <a:pPr marL="231775" indent="-231775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  <a:tab pos="457200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Example</a:t>
            </a:r>
            <a:r>
              <a:rPr lang="en-US" altLang="en-US" sz="1500" b="0" dirty="0">
                <a:solidFill>
                  <a:srgbClr val="003300"/>
                </a:solidFill>
                <a:latin typeface="Calibri" pitchFamily="34" charset="0"/>
              </a:rPr>
              <a:t>: Nile River civilizations in Africa</a:t>
            </a:r>
          </a:p>
          <a:p>
            <a:pPr>
              <a:defRPr/>
            </a:pPr>
            <a:endParaRPr lang="en-US" altLang="en-US" sz="1800" b="0" dirty="0" smtClean="0"/>
          </a:p>
          <a:p>
            <a:pPr>
              <a:defRPr/>
            </a:pPr>
            <a:endParaRPr lang="en-US" altLang="en-US" sz="1800" b="0" dirty="0" smtClean="0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82625" y="2332038"/>
            <a:ext cx="82994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Innovation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Culture Change and Exchange</a:t>
            </a:r>
            <a:endParaRPr lang="en-US" sz="1400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293" name="Text Box 61"/>
          <p:cNvSpPr txBox="1">
            <a:spLocks noChangeArrowheads="1"/>
          </p:cNvSpPr>
          <p:nvPr/>
        </p:nvSpPr>
        <p:spPr bwMode="auto">
          <a:xfrm>
            <a:off x="1109663" y="2684463"/>
            <a:ext cx="568166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1775" indent="-231775">
              <a:tabLst>
                <a:tab pos="166688" algn="l"/>
                <a:tab pos="457200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66688" algn="l"/>
                <a:tab pos="457200" algn="l"/>
              </a:tabLst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66688" algn="l"/>
                <a:tab pos="457200" algn="l"/>
              </a:tabLst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66688" algn="l"/>
                <a:tab pos="457200" algn="l"/>
              </a:tabLst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66688" algn="l"/>
                <a:tab pos="457200" algn="l"/>
              </a:tabLst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  <a:tab pos="457200" algn="l"/>
              </a:tabLs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b="0" dirty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Innovation</a:t>
            </a:r>
            <a:r>
              <a:rPr lang="en-US" altLang="en-US" sz="1500" b="0" dirty="0">
                <a:solidFill>
                  <a:srgbClr val="003300"/>
                </a:solidFill>
                <a:latin typeface="Calibri" pitchFamily="34" charset="0"/>
              </a:rPr>
              <a:t> is creating something new with existing resources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b="0" dirty="0">
                <a:solidFill>
                  <a:srgbClr val="003300"/>
                </a:solidFill>
                <a:latin typeface="Calibri" pitchFamily="34" charset="0"/>
              </a:rPr>
              <a:t>Example: weaving baskets from reeds to solve storage problem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673100" y="3532188"/>
            <a:ext cx="82994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Diffusion</a:t>
            </a:r>
          </a:p>
        </p:txBody>
      </p:sp>
      <p:sp>
        <p:nvSpPr>
          <p:cNvPr id="12295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200" i="1" dirty="0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i="1" dirty="0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032"/>
          <p:cNvSpPr txBox="1">
            <a:spLocks noChangeArrowheads="1"/>
          </p:cNvSpPr>
          <p:nvPr/>
        </p:nvSpPr>
        <p:spPr bwMode="auto">
          <a:xfrm>
            <a:off x="1881188" y="968375"/>
            <a:ext cx="268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>
                <a:solidFill>
                  <a:schemeClr val="bg1"/>
                </a:solidFill>
              </a:rPr>
              <a:t>1</a:t>
            </a:r>
            <a:endParaRPr lang="en-US" altLang="en-US" sz="2400" b="0" dirty="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82625" y="2332038"/>
            <a:ext cx="82994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Acculturation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Culture Change and Exchange </a:t>
            </a:r>
            <a:r>
              <a:rPr lang="en-US" sz="1400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 Box 1028"/>
          <p:cNvSpPr txBox="1">
            <a:spLocks noChangeArrowheads="1"/>
          </p:cNvSpPr>
          <p:nvPr/>
        </p:nvSpPr>
        <p:spPr bwMode="auto">
          <a:xfrm>
            <a:off x="1109663" y="2632075"/>
            <a:ext cx="5681662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6213" indent="-176213">
              <a:buFont typeface="Arial" pitchFamily="34" charset="0"/>
              <a:buChar char="•"/>
              <a:tabLst>
                <a:tab pos="176213" algn="l"/>
              </a:tabLst>
              <a:defRPr/>
            </a:pPr>
            <a:r>
              <a:rPr lang="en-US" altLang="en-US" sz="1500" b="0" dirty="0" smtClean="0">
                <a:latin typeface="+mn-lt"/>
              </a:rPr>
              <a:t> </a:t>
            </a:r>
            <a:r>
              <a:rPr lang="en-US" altLang="en-US" sz="1500" dirty="0" smtClean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Acculturation</a:t>
            </a:r>
            <a:r>
              <a:rPr lang="en-US" altLang="en-US" sz="1500" b="0" dirty="0" smtClean="0">
                <a:latin typeface="+mn-lt"/>
              </a:rPr>
              <a:t>—society changes because it accepts innovation</a:t>
            </a:r>
          </a:p>
          <a:p>
            <a:pPr>
              <a:defRPr/>
            </a:pPr>
            <a:endParaRPr lang="en-US" altLang="en-US" sz="18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82625" y="2332038"/>
            <a:ext cx="82994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Importance of Language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Language</a:t>
            </a:r>
            <a:endParaRPr lang="en-US" sz="1400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4340" name="Text Box 24"/>
          <p:cNvSpPr txBox="1">
            <a:spLocks noChangeArrowheads="1"/>
          </p:cNvSpPr>
          <p:nvPr/>
        </p:nvSpPr>
        <p:spPr bwMode="auto">
          <a:xfrm>
            <a:off x="1106488" y="2643188"/>
            <a:ext cx="56816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6688" algn="l"/>
              </a:tabLs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b="0" dirty="0">
                <a:solidFill>
                  <a:srgbClr val="003300"/>
                </a:solidFill>
                <a:latin typeface="Calibri" pitchFamily="34" charset="0"/>
              </a:rPr>
              <a:t>Enables people within a culture to communicate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altLang="en-US" sz="1500" b="0" dirty="0">
                <a:solidFill>
                  <a:srgbClr val="003300"/>
                </a:solidFill>
                <a:latin typeface="Calibri" pitchFamily="34" charset="0"/>
              </a:rPr>
              <a:t>Reflects all aspects of culture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687388" y="3295650"/>
            <a:ext cx="829945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Language and Identity </a:t>
            </a:r>
          </a:p>
        </p:txBody>
      </p:sp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1111250" y="3614738"/>
            <a:ext cx="5681663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Language helps establish cultural identity, unity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Language can also </a:t>
            </a:r>
            <a:r>
              <a:rPr lang="en-US" altLang="en-US" sz="1500" b="0" dirty="0" smtClean="0">
                <a:latin typeface="+mn-lt"/>
              </a:rPr>
              <a:t>divide people, cause conflict</a:t>
            </a:r>
          </a:p>
        </p:txBody>
      </p:sp>
      <p:sp>
        <p:nvSpPr>
          <p:cNvPr id="14343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200" i="1" dirty="0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i="1" dirty="0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682625" y="3667125"/>
            <a:ext cx="5681663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dirty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Language Diffusion</a:t>
            </a:r>
          </a:p>
          <a:p>
            <a:pPr marL="688975" indent="-231775">
              <a:buFont typeface="Arial" pitchFamily="34" charset="0"/>
              <a:buChar char="•"/>
              <a:tabLst>
                <a:tab pos="457200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Language can spread via trade routes</a:t>
            </a:r>
            <a:r>
              <a:rPr lang="en-US" altLang="en-US" sz="1500" b="0" dirty="0" smtClean="0">
                <a:latin typeface="+mn-lt"/>
              </a:rPr>
              <a:t>, migration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82625" y="2332038"/>
            <a:ext cx="82994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Language Families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Language </a:t>
            </a:r>
            <a:r>
              <a:rPr lang="en-US" sz="1400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1109663" y="2663825"/>
            <a:ext cx="5681662" cy="88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Between 3,000 and 6,500 languages spoken worldwide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Similar languages belong to same language family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 smtClean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Dialect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—a version </a:t>
            </a:r>
            <a:r>
              <a:rPr lang="en-US" altLang="en-US" sz="1500" b="0" dirty="0" smtClean="0">
                <a:latin typeface="+mn-lt"/>
              </a:rPr>
              <a:t>of a language, like Southern drawl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3"/>
          <p:cNvSpPr txBox="1">
            <a:spLocks noChangeArrowheads="1"/>
          </p:cNvSpPr>
          <p:nvPr/>
        </p:nvSpPr>
        <p:spPr bwMode="auto">
          <a:xfrm>
            <a:off x="1881188" y="968375"/>
            <a:ext cx="268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600" dirty="0">
                <a:solidFill>
                  <a:schemeClr val="bg1"/>
                </a:solidFill>
              </a:rPr>
              <a:t>1</a:t>
            </a:r>
            <a:endParaRPr lang="en-US" altLang="en-US" sz="2400" b="0" dirty="0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82625" y="2332038"/>
            <a:ext cx="82994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Belief System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Religion</a:t>
            </a:r>
            <a:endParaRPr lang="en-US" sz="1400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687388" y="3989388"/>
            <a:ext cx="82994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Spread of Religion</a:t>
            </a: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1096963" y="2671763"/>
            <a:ext cx="6451600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 </a:t>
            </a:r>
            <a:r>
              <a:rPr lang="en-US" altLang="en-US" sz="1500" dirty="0" smtClean="0">
                <a:solidFill>
                  <a:srgbClr val="E46C0A"/>
                </a:solidFill>
                <a:latin typeface="Calibri" pitchFamily="34" charset="0"/>
                <a:cs typeface="Arial" charset="0"/>
              </a:rPr>
              <a:t>Religion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—belief in supernatural power that made, maintains universe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Monotheistic faiths believe in one god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Belief in many gods called polytheistic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Animistic, or traditional, faiths believe </a:t>
            </a:r>
            <a:r>
              <a:rPr lang="en-US" altLang="en-US" sz="1500" b="0" dirty="0" smtClean="0">
                <a:latin typeface="+mn-lt"/>
              </a:rPr>
              <a:t>in divine forces of nature</a:t>
            </a:r>
          </a:p>
        </p:txBody>
      </p:sp>
      <p:sp>
        <p:nvSpPr>
          <p:cNvPr id="18" name="Text Box 26"/>
          <p:cNvSpPr txBox="1">
            <a:spLocks noChangeArrowheads="1"/>
          </p:cNvSpPr>
          <p:nvPr/>
        </p:nvSpPr>
        <p:spPr bwMode="auto">
          <a:xfrm>
            <a:off x="1111250" y="4346575"/>
            <a:ext cx="5681663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b="0" dirty="0" smtClean="0">
                <a:latin typeface="+mn-lt"/>
              </a:rPr>
              <a:t>Religion </a:t>
            </a: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spreads through diffusion and conversion</a:t>
            </a:r>
          </a:p>
          <a:p>
            <a:pPr marL="285750" indent="-285750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Conversion—some religions </a:t>
            </a:r>
            <a:r>
              <a:rPr lang="en-US" altLang="en-US" sz="1500" b="0" dirty="0" smtClean="0">
                <a:latin typeface="+mn-lt"/>
              </a:rPr>
              <a:t>try to recruit others to their faith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682625" y="3165475"/>
            <a:ext cx="568166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dirty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Christianity</a:t>
            </a:r>
          </a:p>
          <a:p>
            <a:pPr marL="69373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Evolved from Judaism; based on teachings of Jesus Christ</a:t>
            </a:r>
          </a:p>
          <a:p>
            <a:pPr marL="69373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Largest religion—2 billion followers worldwide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682625" y="4257675"/>
            <a:ext cx="5681663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600" dirty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Islam</a:t>
            </a:r>
          </a:p>
          <a:p>
            <a:pPr marL="69373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Monotheistic; based on teachings of Prophet Muhammad</a:t>
            </a:r>
          </a:p>
          <a:p>
            <a:pPr marL="69373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Followers, called Muslims, worship God, called Allah</a:t>
            </a:r>
          </a:p>
          <a:p>
            <a:pPr marL="693738" eaLnBrk="1" hangingPunct="1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tabLst>
                <a:tab pos="166688" algn="l"/>
              </a:tabLst>
              <a:defRPr/>
            </a:pPr>
            <a:r>
              <a:rPr lang="en-US" altLang="en-US" sz="1500" b="0" dirty="0" smtClean="0">
                <a:solidFill>
                  <a:srgbClr val="003300"/>
                </a:solidFill>
                <a:latin typeface="Calibri" pitchFamily="34" charset="0"/>
              </a:rPr>
              <a:t>Holy book called the Qur’an</a:t>
            </a:r>
          </a:p>
          <a:p>
            <a:pPr>
              <a:buFont typeface="Arial" pitchFamily="34" charset="0"/>
              <a:buChar char="•"/>
              <a:tabLst>
                <a:tab pos="236538" algn="l"/>
                <a:tab pos="457200" algn="l"/>
              </a:tabLst>
              <a:defRPr/>
            </a:pPr>
            <a:endParaRPr lang="en-US" altLang="en-US" sz="1500" b="0" dirty="0" smtClean="0">
              <a:latin typeface="+mn-lt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682625" y="2332038"/>
            <a:ext cx="82994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n-lt"/>
                <a:ea typeface="Verdana" pitchFamily="34" charset="0"/>
                <a:cs typeface="Verdana" pitchFamily="34" charset="0"/>
              </a:rPr>
              <a:t>Judaism</a:t>
            </a: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447675" y="1781175"/>
            <a:ext cx="8229600" cy="36512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Major Religions</a:t>
            </a:r>
            <a:endParaRPr lang="en-US" sz="1400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N" sz="1800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1109663" y="2633663"/>
            <a:ext cx="5681662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6538" indent="-236538"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31775" algn="l"/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pitchFamily="34" charset="0"/>
              <a:buChar char="•"/>
              <a:tabLst>
                <a:tab pos="236538" algn="l"/>
                <a:tab pos="457200" algn="l"/>
              </a:tabLst>
              <a:defRPr/>
            </a:pPr>
            <a:r>
              <a:rPr lang="en-US" altLang="en-US" sz="1500" b="0" dirty="0" smtClean="0">
                <a:latin typeface="+mn-lt"/>
              </a:rPr>
              <a:t>Monotheistic; evolved 3,200 years ago; holy book called the Torah</a:t>
            </a:r>
          </a:p>
        </p:txBody>
      </p:sp>
      <p:sp>
        <p:nvSpPr>
          <p:cNvPr id="17415" name="Subtitle 2"/>
          <p:cNvSpPr txBox="1">
            <a:spLocks/>
          </p:cNvSpPr>
          <p:nvPr/>
        </p:nvSpPr>
        <p:spPr bwMode="auto">
          <a:xfrm>
            <a:off x="7010400" y="6146800"/>
            <a:ext cx="11430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1200" i="1" dirty="0">
                <a:solidFill>
                  <a:srgbClr val="2284A9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Continued…</a:t>
            </a:r>
            <a:endParaRPr lang="en-IN" altLang="en-US" sz="1200" i="1" dirty="0">
              <a:solidFill>
                <a:srgbClr val="2284A9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With_Nxt and Pre_Butt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With_Nxt and Pre_Butt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Mila's Mac:Applications (Mac OS 9):Microsoft Office 98:Templates:Blank Presentation</Template>
  <TotalTime>6674</TotalTime>
  <Words>1381</Words>
  <Application>Microsoft Office PowerPoint</Application>
  <PresentationFormat>On-screen Show (4:3)</PresentationFormat>
  <Paragraphs>276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1_Office Theme</vt:lpstr>
      <vt:lpstr>2_With_Nxt and Pre_Button</vt:lpstr>
      <vt:lpstr>3_With_Nxt and Pre_Button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McDougal Littell</dc:creator>
  <cp:lastModifiedBy>John</cp:lastModifiedBy>
  <cp:revision>285</cp:revision>
  <dcterms:created xsi:type="dcterms:W3CDTF">2003-09-25T15:40:31Z</dcterms:created>
  <dcterms:modified xsi:type="dcterms:W3CDTF">2015-01-03T21:53:26Z</dcterms:modified>
</cp:coreProperties>
</file>