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66" r:id="rId2"/>
    <p:sldMasterId id="2147483669" r:id="rId3"/>
  </p:sldMasterIdLst>
  <p:sldIdLst>
    <p:sldId id="258" r:id="rId4"/>
    <p:sldId id="306" r:id="rId5"/>
    <p:sldId id="268" r:id="rId6"/>
    <p:sldId id="272" r:id="rId7"/>
    <p:sldId id="278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302" r:id="rId23"/>
    <p:sldId id="296" r:id="rId24"/>
    <p:sldId id="297" r:id="rId25"/>
    <p:sldId id="298" r:id="rId26"/>
    <p:sldId id="299" r:id="rId27"/>
    <p:sldId id="300" r:id="rId28"/>
    <p:sldId id="301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A50021"/>
    <a:srgbClr val="CC0000"/>
    <a:srgbClr val="FF0000"/>
    <a:srgbClr val="008000"/>
    <a:srgbClr val="CB6E19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27" autoAdjust="0"/>
    <p:restoredTop sz="94640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2253"/>
        <p:guide orient="horz" pos="1574"/>
        <p:guide orient="horz" pos="1723"/>
        <p:guide orient="horz" pos="2448"/>
        <p:guide orient="horz" pos="3154"/>
        <p:guide orient="horz" pos="2736"/>
        <p:guide orient="horz" pos="2829"/>
        <p:guide orient="horz" pos="2662"/>
        <p:guide pos="2880"/>
        <p:guide pos="4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3000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388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18066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22128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82745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57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54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766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74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492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slide" Target="../slides/slid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" Target="../slides/slide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png"/><Relationship Id="rId5" Type="http://schemas.openxmlformats.org/officeDocument/2006/relationships/slide" Target="../slides/slide1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37650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1027" name="Group 8"/>
          <p:cNvGrpSpPr>
            <a:grpSpLocks/>
          </p:cNvGrpSpPr>
          <p:nvPr userDrawn="1"/>
        </p:nvGrpSpPr>
        <p:grpSpPr bwMode="auto">
          <a:xfrm>
            <a:off x="444500" y="685800"/>
            <a:ext cx="8248650" cy="6064250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539" cy="56934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00" y="685800"/>
              <a:ext cx="8241539" cy="258793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348"/>
              <a:ext cx="8247888" cy="360404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8833"/>
              <a:ext cx="8247888" cy="46042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Subtitle 2"/>
          <p:cNvSpPr txBox="1">
            <a:spLocks/>
          </p:cNvSpPr>
          <p:nvPr userDrawn="1"/>
        </p:nvSpPr>
        <p:spPr>
          <a:xfrm>
            <a:off x="7905750" y="6175375"/>
            <a:ext cx="990600" cy="2365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Next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1029" name="Group 24"/>
          <p:cNvGrpSpPr>
            <a:grpSpLocks/>
          </p:cNvGrpSpPr>
          <p:nvPr userDrawn="1"/>
        </p:nvGrpSpPr>
        <p:grpSpPr bwMode="auto">
          <a:xfrm>
            <a:off x="8266113" y="5903913"/>
            <a:ext cx="277812" cy="279400"/>
            <a:chOff x="1613364" y="5402832"/>
            <a:chExt cx="362066" cy="362066"/>
          </a:xfrm>
        </p:grpSpPr>
        <p:sp>
          <p:nvSpPr>
            <p:cNvPr id="26" name="Oval 25"/>
            <p:cNvSpPr/>
            <p:nvPr userDrawn="1"/>
          </p:nvSpPr>
          <p:spPr>
            <a:xfrm>
              <a:off x="1613364" y="5402832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27" name="Isosceles Triangle 26">
              <a:hlinkClick r:id="" action="ppaction://hlinkshowjump?jump=nextslide"/>
            </p:cNvPr>
            <p:cNvSpPr/>
            <p:nvPr userDrawn="1"/>
          </p:nvSpPr>
          <p:spPr>
            <a:xfrm rot="5400000">
              <a:off x="1740005" y="5507313"/>
              <a:ext cx="152232" cy="153102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3550" y="6400800"/>
            <a:ext cx="8229600" cy="3000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031" name="Group 14"/>
          <p:cNvGrpSpPr>
            <a:grpSpLocks/>
          </p:cNvGrpSpPr>
          <p:nvPr userDrawn="1"/>
        </p:nvGrpSpPr>
        <p:grpSpPr bwMode="auto">
          <a:xfrm>
            <a:off x="8350250" y="171450"/>
            <a:ext cx="361950" cy="361950"/>
            <a:chOff x="8343784" y="171334"/>
            <a:chExt cx="362066" cy="362066"/>
          </a:xfrm>
        </p:grpSpPr>
        <p:sp>
          <p:nvSpPr>
            <p:cNvPr id="22" name="Oval 21"/>
            <p:cNvSpPr/>
            <p:nvPr userDrawn="1"/>
          </p:nvSpPr>
          <p:spPr>
            <a:xfrm>
              <a:off x="8343784" y="171334"/>
              <a:ext cx="362066" cy="36206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1001">
              <a:schemeClr val="lt2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pic>
          <p:nvPicPr>
            <p:cNvPr id="1039" name="Picture 22" descr="C:\Users\suraj.prakash\Desktop\ppt\Untitled-6.png">
              <a:hlinkClick r:id="" action="ppaction://hlinkshowjump?jump=endshow"/>
            </p:cNvPr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3230" y="250780"/>
              <a:ext cx="203175" cy="20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Oval 19"/>
          <p:cNvSpPr/>
          <p:nvPr userDrawn="1"/>
        </p:nvSpPr>
        <p:spPr bwMode="auto">
          <a:xfrm>
            <a:off x="78930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 userDrawn="1"/>
        </p:nvSpPr>
        <p:spPr bwMode="auto">
          <a:xfrm>
            <a:off x="74358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Subtitle 2"/>
          <p:cNvSpPr txBox="1">
            <a:spLocks/>
          </p:cNvSpPr>
          <p:nvPr userDrawn="1"/>
        </p:nvSpPr>
        <p:spPr>
          <a:xfrm>
            <a:off x="463550" y="696913"/>
            <a:ext cx="8229600" cy="236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sz="1100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3</a:t>
            </a:r>
          </a:p>
        </p:txBody>
      </p:sp>
      <p:sp>
        <p:nvSpPr>
          <p:cNvPr id="33" name="Subtitle 2"/>
          <p:cNvSpPr txBox="1">
            <a:spLocks/>
          </p:cNvSpPr>
          <p:nvPr userDrawn="1"/>
        </p:nvSpPr>
        <p:spPr>
          <a:xfrm>
            <a:off x="254000" y="161925"/>
            <a:ext cx="3962400" cy="381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Geography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36" name="Picture 18" descr="C:\Users\suraj.prakash\Desktop\ppt\Untitled-1.png">
            <a:hlinkClick r:id="rId10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233363"/>
            <a:ext cx="2254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20" descr="C:\Users\suraj.prakash\Desktop\ppt\Untitled-3.png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223838"/>
            <a:ext cx="228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19" r:id="rId5"/>
    <p:sldLayoutId id="2147483720" r:id="rId6"/>
    <p:sldLayoutId id="2147483721" r:id="rId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37650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2051" name="Group 8"/>
          <p:cNvGrpSpPr>
            <a:grpSpLocks/>
          </p:cNvGrpSpPr>
          <p:nvPr userDrawn="1"/>
        </p:nvGrpSpPr>
        <p:grpSpPr bwMode="auto">
          <a:xfrm>
            <a:off x="444500" y="685800"/>
            <a:ext cx="8248650" cy="6064250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539" cy="56934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00" y="685800"/>
              <a:ext cx="8241539" cy="258793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348"/>
              <a:ext cx="8247888" cy="360404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8833"/>
              <a:ext cx="8247888" cy="46042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3550" y="6400800"/>
            <a:ext cx="8229600" cy="3000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Oval 32"/>
          <p:cNvSpPr/>
          <p:nvPr userDrawn="1"/>
        </p:nvSpPr>
        <p:spPr>
          <a:xfrm>
            <a:off x="83502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Oval 35"/>
          <p:cNvSpPr/>
          <p:nvPr userDrawn="1"/>
        </p:nvSpPr>
        <p:spPr>
          <a:xfrm>
            <a:off x="78930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74358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2056" name="Group 40"/>
          <p:cNvGrpSpPr>
            <a:grpSpLocks/>
          </p:cNvGrpSpPr>
          <p:nvPr userDrawn="1"/>
        </p:nvGrpSpPr>
        <p:grpSpPr bwMode="auto">
          <a:xfrm>
            <a:off x="7905750" y="5903913"/>
            <a:ext cx="990600" cy="508000"/>
            <a:chOff x="7912398" y="5893701"/>
            <a:chExt cx="990600" cy="507099"/>
          </a:xfrm>
        </p:grpSpPr>
        <p:sp>
          <p:nvSpPr>
            <p:cNvPr id="42" name="Subtitle 2"/>
            <p:cNvSpPr txBox="1">
              <a:spLocks/>
            </p:cNvSpPr>
            <p:nvPr userDrawn="1"/>
          </p:nvSpPr>
          <p:spPr>
            <a:xfrm>
              <a:off x="7912398" y="6166267"/>
              <a:ext cx="990600" cy="234533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itchFamily="34" charset="0"/>
                <a:buNone/>
                <a:defRPr/>
              </a:pPr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Verdana" pitchFamily="34" charset="0"/>
                  <a:cs typeface="Verdana" pitchFamily="34" charset="0"/>
                </a:rPr>
                <a:t>Next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2067" name="Group 42"/>
            <p:cNvGrpSpPr>
              <a:grpSpLocks/>
            </p:cNvGrpSpPr>
            <p:nvPr userDrawn="1"/>
          </p:nvGrpSpPr>
          <p:grpSpPr bwMode="auto">
            <a:xfrm>
              <a:off x="8272132" y="5893701"/>
              <a:ext cx="278499" cy="278499"/>
              <a:chOff x="1613364" y="5402832"/>
              <a:chExt cx="362066" cy="362066"/>
            </a:xfrm>
          </p:grpSpPr>
          <p:sp>
            <p:nvSpPr>
              <p:cNvPr id="44" name="Oval 43"/>
              <p:cNvSpPr/>
              <p:nvPr userDrawn="1"/>
            </p:nvSpPr>
            <p:spPr>
              <a:xfrm>
                <a:off x="1614182" y="5402832"/>
                <a:ext cx="361173" cy="362593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Isosceles Triangle 44">
                <a:hlinkClick r:id="" action="ppaction://hlinkshowjump?jump=nextslide"/>
              </p:cNvPr>
              <p:cNvSpPr/>
              <p:nvPr userDrawn="1"/>
            </p:nvSpPr>
            <p:spPr>
              <a:xfrm rot="5400000">
                <a:off x="1740211" y="5507765"/>
                <a:ext cx="152454" cy="152725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6" name="Subtitle 2"/>
          <p:cNvSpPr txBox="1">
            <a:spLocks/>
          </p:cNvSpPr>
          <p:nvPr/>
        </p:nvSpPr>
        <p:spPr>
          <a:xfrm>
            <a:off x="304800" y="6184900"/>
            <a:ext cx="990600" cy="236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Previous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2058" name="Group 49"/>
          <p:cNvGrpSpPr>
            <a:grpSpLocks/>
          </p:cNvGrpSpPr>
          <p:nvPr/>
        </p:nvGrpSpPr>
        <p:grpSpPr bwMode="auto">
          <a:xfrm>
            <a:off x="650875" y="5903913"/>
            <a:ext cx="284163" cy="284162"/>
            <a:chOff x="914400" y="4771967"/>
            <a:chExt cx="362066" cy="362066"/>
          </a:xfrm>
        </p:grpSpPr>
        <p:sp>
          <p:nvSpPr>
            <p:cNvPr id="46" name="Oval 45"/>
            <p:cNvSpPr/>
            <p:nvPr/>
          </p:nvSpPr>
          <p:spPr>
            <a:xfrm>
              <a:off x="914400" y="4771967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47" name="Isosceles Triangle 46">
              <a:hlinkClick r:id="" action="ppaction://hlinkshowjump?jump=previousslide"/>
            </p:cNvPr>
            <p:cNvSpPr/>
            <p:nvPr/>
          </p:nvSpPr>
          <p:spPr>
            <a:xfrm rot="16200000">
              <a:off x="1009468" y="4877149"/>
              <a:ext cx="151703" cy="151703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2059" name="Picture 49" descr="C:\Users\suraj.prakash\Desktop\ppt\Untitled-6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250825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Subtitle 2"/>
          <p:cNvSpPr txBox="1">
            <a:spLocks/>
          </p:cNvSpPr>
          <p:nvPr userDrawn="1"/>
        </p:nvSpPr>
        <p:spPr>
          <a:xfrm>
            <a:off x="463550" y="696913"/>
            <a:ext cx="8229600" cy="236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sz="1100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3</a:t>
            </a:r>
          </a:p>
        </p:txBody>
      </p:sp>
      <p:pic>
        <p:nvPicPr>
          <p:cNvPr id="2062" name="Picture 20" descr="C:\Users\suraj.prakash\Desktop\ppt\Untitled-3.png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223838"/>
            <a:ext cx="228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Subtitle 2"/>
          <p:cNvSpPr txBox="1">
            <a:spLocks/>
          </p:cNvSpPr>
          <p:nvPr userDrawn="1"/>
        </p:nvSpPr>
        <p:spPr>
          <a:xfrm>
            <a:off x="254000" y="161925"/>
            <a:ext cx="3962400" cy="381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Geography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" name="Picture 18" descr="C:\Users\suraj.prakash\Desktop\ppt\Untitled-1.png">
            <a:hlinkClick r:id="rId6" action="ppaction://hlinksldjump"/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233363"/>
            <a:ext cx="2254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37650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3075" name="Group 8"/>
          <p:cNvGrpSpPr>
            <a:grpSpLocks/>
          </p:cNvGrpSpPr>
          <p:nvPr userDrawn="1"/>
        </p:nvGrpSpPr>
        <p:grpSpPr bwMode="auto">
          <a:xfrm>
            <a:off x="444500" y="685800"/>
            <a:ext cx="8248650" cy="6064250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539" cy="56934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00" y="685800"/>
              <a:ext cx="8241539" cy="258793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348"/>
              <a:ext cx="8247888" cy="360404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8833"/>
              <a:ext cx="8247888" cy="46042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3550" y="6400800"/>
            <a:ext cx="8229600" cy="3000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Oval 32"/>
          <p:cNvSpPr/>
          <p:nvPr userDrawn="1"/>
        </p:nvSpPr>
        <p:spPr>
          <a:xfrm>
            <a:off x="83502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Oval 35"/>
          <p:cNvSpPr/>
          <p:nvPr userDrawn="1"/>
        </p:nvSpPr>
        <p:spPr>
          <a:xfrm>
            <a:off x="78930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74358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304800" y="6184900"/>
            <a:ext cx="990600" cy="236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Previous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3081" name="Group 49"/>
          <p:cNvGrpSpPr>
            <a:grpSpLocks/>
          </p:cNvGrpSpPr>
          <p:nvPr/>
        </p:nvGrpSpPr>
        <p:grpSpPr bwMode="auto">
          <a:xfrm>
            <a:off x="650875" y="5903913"/>
            <a:ext cx="284163" cy="284162"/>
            <a:chOff x="914400" y="4771967"/>
            <a:chExt cx="362066" cy="362066"/>
          </a:xfrm>
        </p:grpSpPr>
        <p:sp>
          <p:nvSpPr>
            <p:cNvPr id="46" name="Oval 45"/>
            <p:cNvSpPr/>
            <p:nvPr/>
          </p:nvSpPr>
          <p:spPr>
            <a:xfrm>
              <a:off x="914400" y="4771967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47" name="Isosceles Triangle 46">
              <a:hlinkClick r:id="" action="ppaction://hlinkshowjump?jump=previousslide"/>
            </p:cNvPr>
            <p:cNvSpPr/>
            <p:nvPr/>
          </p:nvSpPr>
          <p:spPr>
            <a:xfrm rot="16200000">
              <a:off x="1009468" y="4877149"/>
              <a:ext cx="151703" cy="151703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3082" name="Picture 36" descr="C:\Users\suraj.prakash\Desktop\ppt\Untitled-6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250825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ubtitle 2"/>
          <p:cNvSpPr txBox="1">
            <a:spLocks/>
          </p:cNvSpPr>
          <p:nvPr userDrawn="1"/>
        </p:nvSpPr>
        <p:spPr>
          <a:xfrm>
            <a:off x="463550" y="696913"/>
            <a:ext cx="8229600" cy="236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sz="1100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3</a:t>
            </a:r>
          </a:p>
        </p:txBody>
      </p:sp>
      <p:pic>
        <p:nvPicPr>
          <p:cNvPr id="3084" name="Picture 20" descr="C:\Users\suraj.prakash\Desktop\ppt\Untitled-3.png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223838"/>
            <a:ext cx="228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ubtitle 2"/>
          <p:cNvSpPr txBox="1">
            <a:spLocks/>
          </p:cNvSpPr>
          <p:nvPr userDrawn="1"/>
        </p:nvSpPr>
        <p:spPr>
          <a:xfrm>
            <a:off x="254000" y="161925"/>
            <a:ext cx="3962400" cy="381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Geography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" name="Picture 18" descr="C:\Users\suraj.prakash\Desktop\ppt\Untitled-1.png">
            <a:hlinkClick r:id="rId5" action="ppaction://hlinksldjump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233363"/>
            <a:ext cx="2254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Climate and Vegetation</a:t>
            </a:r>
          </a:p>
        </p:txBody>
      </p:sp>
      <p:sp>
        <p:nvSpPr>
          <p:cNvPr id="8195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Physical Geography</a:t>
            </a:r>
            <a:endParaRPr lang="en-US" altLang="en-US" sz="2200" b="1" dirty="0">
              <a:solidFill>
                <a:srgbClr val="AE4935"/>
              </a:solidFill>
              <a:latin typeface="Calibri" pitchFamily="34" charset="0"/>
            </a:endParaRPr>
          </a:p>
        </p:txBody>
      </p:sp>
      <p:sp>
        <p:nvSpPr>
          <p:cNvPr id="8196" name="Text Box 16"/>
          <p:cNvSpPr txBox="1">
            <a:spLocks noChangeArrowheads="1"/>
          </p:cNvSpPr>
          <p:nvPr/>
        </p:nvSpPr>
        <p:spPr bwMode="auto">
          <a:xfrm>
            <a:off x="674688" y="2247900"/>
            <a:ext cx="66548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500" dirty="0">
                <a:latin typeface="Calibri" pitchFamily="34" charset="0"/>
                <a:ea typeface="Verdana" pitchFamily="34" charset="0"/>
                <a:cs typeface="Verdana" pitchFamily="34" charset="0"/>
              </a:rPr>
              <a:t>Climate is created by the sun’s solar energy interacting with the earth’s land, water, and air. In turn, climate and soil shape the earth’s vegetation.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Climate</a:t>
            </a:r>
          </a:p>
        </p:txBody>
      </p:sp>
      <p:sp>
        <p:nvSpPr>
          <p:cNvPr id="18435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1069975" y="1797050"/>
            <a:ext cx="7872413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tabLst>
                <a:tab pos="174625" algn="l"/>
              </a:tabLst>
              <a:defRPr/>
            </a:pPr>
            <a:r>
              <a:rPr lang="en-US" altLang="en-US" sz="1500" dirty="0" smtClean="0"/>
              <a:t>•	</a:t>
            </a:r>
            <a:r>
              <a:rPr lang="en-US" altLang="en-US" sz="1500" dirty="0">
                <a:solidFill>
                  <a:srgbClr val="000000"/>
                </a:solidFill>
                <a:latin typeface="+mn-lt"/>
                <a:cs typeface="Times" pitchFamily="18" charset="0"/>
              </a:rPr>
              <a:t>Climate reflects the seasonal patterns of </a:t>
            </a:r>
            <a:r>
              <a:rPr lang="en-US" altLang="en-US" sz="150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 weather </a:t>
            </a:r>
            <a:r>
              <a:rPr lang="en-US" altLang="en-US" sz="1500" dirty="0">
                <a:solidFill>
                  <a:srgbClr val="000000"/>
                </a:solidFill>
                <a:latin typeface="+mn-lt"/>
                <a:cs typeface="Times" pitchFamily="18" charset="0"/>
              </a:rPr>
              <a:t>for a location over a long period of </a:t>
            </a:r>
            <a:r>
              <a:rPr lang="en-US" altLang="en-US" sz="150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time</a:t>
            </a:r>
            <a:r>
              <a:rPr lang="en-US" altLang="en-US" sz="1500" dirty="0">
                <a:solidFill>
                  <a:srgbClr val="000000"/>
                </a:solidFill>
                <a:latin typeface="+mn-lt"/>
                <a:cs typeface="Times" pitchFamily="18" charset="0"/>
              </a:rPr>
              <a:t>.</a:t>
            </a: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1069975" y="2470150"/>
            <a:ext cx="6553200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tabLst>
                <a:tab pos="174625" algn="l"/>
              </a:tabLst>
              <a:defRPr/>
            </a:pPr>
            <a:r>
              <a:rPr lang="en-US" altLang="en-US" sz="1500" dirty="0" smtClean="0"/>
              <a:t>•	</a:t>
            </a:r>
            <a:r>
              <a:rPr lang="en-US" altLang="en-US" sz="1500" dirty="0">
                <a:solidFill>
                  <a:srgbClr val="000000"/>
                </a:solidFill>
                <a:latin typeface="+mn-lt"/>
                <a:cs typeface="Times" pitchFamily="18" charset="0"/>
              </a:rPr>
              <a:t>Global climatic changes may be natural or </a:t>
            </a:r>
            <a:r>
              <a:rPr lang="en-US" altLang="en-US" sz="150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human-made</a:t>
            </a:r>
            <a:r>
              <a:rPr lang="en-US" altLang="en-US" sz="1500" dirty="0">
                <a:solidFill>
                  <a:srgbClr val="000000"/>
                </a:solidFill>
                <a:latin typeface="+mn-lt"/>
                <a:cs typeface="Times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60"/>
          <p:cNvSpPr txBox="1">
            <a:spLocks noChangeArrowheads="1"/>
          </p:cNvSpPr>
          <p:nvPr/>
        </p:nvSpPr>
        <p:spPr bwMode="auto">
          <a:xfrm>
            <a:off x="630238" y="2319338"/>
            <a:ext cx="66976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Wind Currents</a:t>
            </a:r>
          </a:p>
        </p:txBody>
      </p:sp>
      <p:sp>
        <p:nvSpPr>
          <p:cNvPr id="19459" name="Rectangle 158"/>
          <p:cNvSpPr>
            <a:spLocks noChangeArrowheads="1"/>
          </p:cNvSpPr>
          <p:nvPr/>
        </p:nvSpPr>
        <p:spPr bwMode="auto">
          <a:xfrm>
            <a:off x="457200" y="1735138"/>
            <a:ext cx="25606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Factors Affecting Climate</a:t>
            </a:r>
          </a:p>
        </p:txBody>
      </p:sp>
      <p:sp>
        <p:nvSpPr>
          <p:cNvPr id="19460" name="Text Box 51"/>
          <p:cNvSpPr txBox="1">
            <a:spLocks noChangeArrowheads="1"/>
          </p:cNvSpPr>
          <p:nvPr/>
        </p:nvSpPr>
        <p:spPr bwMode="auto">
          <a:xfrm>
            <a:off x="1104900" y="2676525"/>
            <a:ext cx="709612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Wind, ocean currents help distribute sun’s heat worldwide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Convection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—upward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motion of air that transfers heat in atmosphere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Coriolis effect is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the bending of winds due to Earth’s rotation</a:t>
            </a:r>
            <a:endParaRPr lang="en-US" altLang="en-US" sz="1500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19461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Climate</a:t>
            </a:r>
          </a:p>
        </p:txBody>
      </p:sp>
      <p:sp>
        <p:nvSpPr>
          <p:cNvPr id="19462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19463" name="Text Box 160"/>
          <p:cNvSpPr txBox="1">
            <a:spLocks noChangeArrowheads="1"/>
          </p:cNvSpPr>
          <p:nvPr/>
        </p:nvSpPr>
        <p:spPr bwMode="auto">
          <a:xfrm>
            <a:off x="622300" y="3648075"/>
            <a:ext cx="66976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Ocean Currents</a:t>
            </a:r>
          </a:p>
        </p:txBody>
      </p:sp>
      <p:sp>
        <p:nvSpPr>
          <p:cNvPr id="19464" name="Text Box 51"/>
          <p:cNvSpPr txBox="1">
            <a:spLocks noChangeArrowheads="1"/>
          </p:cNvSpPr>
          <p:nvPr/>
        </p:nvSpPr>
        <p:spPr bwMode="auto">
          <a:xfrm>
            <a:off x="1096963" y="4005263"/>
            <a:ext cx="709612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Resembles rivers flowing in the ocean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Warm water flows away from equator toward poles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Cold, polar water flows back toward equator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Factors Affecting Climate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3" name="Text Box 15"/>
          <p:cNvSpPr txBox="1">
            <a:spLocks noChangeArrowheads="1"/>
          </p:cNvSpPr>
          <p:nvPr/>
        </p:nvSpPr>
        <p:spPr bwMode="auto">
          <a:xfrm>
            <a:off x="698500" y="2298700"/>
            <a:ext cx="73136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Zones of Latitude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090613" y="2605088"/>
            <a:ext cx="5694362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Low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, or tropical latitude</a:t>
            </a:r>
          </a:p>
          <a:p>
            <a:pPr marL="1204913" indent="0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hot all year round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Middle, or temperate latitude</a:t>
            </a:r>
          </a:p>
          <a:p>
            <a:pPr marL="0" indent="1204913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warm summers and cold winters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High, or polar latitude</a:t>
            </a:r>
          </a:p>
          <a:p>
            <a:pPr marL="1204913" indent="0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cold all year round</a:t>
            </a:r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20485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Factors Affecting Climate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1507" name="Text Box 15"/>
          <p:cNvSpPr txBox="1">
            <a:spLocks noChangeArrowheads="1"/>
          </p:cNvSpPr>
          <p:nvPr/>
        </p:nvSpPr>
        <p:spPr bwMode="auto">
          <a:xfrm>
            <a:off x="698500" y="2298700"/>
            <a:ext cx="73136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Elevation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090613" y="2576513"/>
            <a:ext cx="569436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Elevation is the distance above sea level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As elevation increases, climate gets colder</a:t>
            </a:r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21509" name="Text Box 15"/>
          <p:cNvSpPr txBox="1">
            <a:spLocks noChangeArrowheads="1"/>
          </p:cNvSpPr>
          <p:nvPr/>
        </p:nvSpPr>
        <p:spPr bwMode="auto">
          <a:xfrm>
            <a:off x="690563" y="3306763"/>
            <a:ext cx="73136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Topography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084263" y="3627438"/>
            <a:ext cx="569436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Topography: landforms and their distribution in an area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Landforms, especially mountains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, affect climate</a:t>
            </a:r>
            <a:endParaRPr lang="en-US" altLang="en-US" sz="1500" dirty="0">
              <a:solidFill>
                <a:srgbClr val="003300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8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chemeClr val="bg1"/>
                </a:solidFill>
              </a:rPr>
              <a:t>2</a:t>
            </a:r>
            <a:endParaRPr lang="en-US" altLang="en-US" sz="2400" dirty="0"/>
          </a:p>
        </p:txBody>
      </p:sp>
      <p:sp>
        <p:nvSpPr>
          <p:cNvPr id="22531" name="Rectangle 158"/>
          <p:cNvSpPr>
            <a:spLocks noChangeArrowheads="1"/>
          </p:cNvSpPr>
          <p:nvPr/>
        </p:nvSpPr>
        <p:spPr bwMode="auto">
          <a:xfrm>
            <a:off x="457200" y="1735138"/>
            <a:ext cx="19923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Changes in Climate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630238" y="2320925"/>
            <a:ext cx="6697662" cy="123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tabLst>
                <a:tab pos="228600" algn="l"/>
              </a:tabLst>
              <a:defRPr/>
            </a:pPr>
            <a:r>
              <a:rPr lang="en-US" altLang="en-US" sz="1600" b="1" dirty="0" smtClean="0">
                <a:latin typeface="Calibri" pitchFamily="34" charset="0"/>
              </a:rPr>
              <a:t>El Niño</a:t>
            </a:r>
          </a:p>
          <a:p>
            <a:pPr marL="623888" indent="-1603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El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Niño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—winds push warm Pacific Ocean waters toward the Americas</a:t>
            </a:r>
          </a:p>
          <a:p>
            <a:pPr marL="623888" indent="-1603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La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Niña—winds push warm waters toward Australia and Asia</a:t>
            </a:r>
          </a:p>
          <a:p>
            <a:pPr marL="623888" indent="-1603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Both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cause natural, worldwide changes in climate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630238" y="3800475"/>
            <a:ext cx="680085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tabLst>
                <a:tab pos="228600" algn="l"/>
              </a:tabLst>
              <a:defRPr/>
            </a:pPr>
            <a:r>
              <a:rPr lang="en-US" altLang="en-US" sz="1600" b="1" dirty="0" smtClean="0">
                <a:latin typeface="Calibri" pitchFamily="34" charset="0"/>
              </a:rPr>
              <a:t>Global Warming</a:t>
            </a:r>
          </a:p>
          <a:p>
            <a:pPr marL="471488" indent="15240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Gradual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warming of the earth’s atmosphere</a:t>
            </a:r>
          </a:p>
          <a:p>
            <a:pPr marL="471488" indent="15240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Greenhouse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effect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—the earth warms due to trapped solar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World Climate Regions</a:t>
            </a:r>
          </a:p>
        </p:txBody>
      </p:sp>
      <p:sp>
        <p:nvSpPr>
          <p:cNvPr id="23555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23556" name="Text Box 21"/>
          <p:cNvSpPr txBox="1">
            <a:spLocks noChangeArrowheads="1"/>
          </p:cNvSpPr>
          <p:nvPr/>
        </p:nvSpPr>
        <p:spPr bwMode="auto">
          <a:xfrm>
            <a:off x="1065213" y="1839913"/>
            <a:ext cx="6553200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Temperature and precipitation define climate regions. </a:t>
            </a:r>
          </a:p>
        </p:txBody>
      </p:sp>
      <p:sp>
        <p:nvSpPr>
          <p:cNvPr id="23557" name="Text Box 26"/>
          <p:cNvSpPr txBox="1">
            <a:spLocks noChangeArrowheads="1"/>
          </p:cNvSpPr>
          <p:nvPr/>
        </p:nvSpPr>
        <p:spPr bwMode="auto">
          <a:xfrm>
            <a:off x="1065213" y="2505075"/>
            <a:ext cx="68310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Broad climate definitions help to identify variations in weather at a location over the course of a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8"/>
          <p:cNvSpPr>
            <a:spLocks noChangeArrowheads="1"/>
          </p:cNvSpPr>
          <p:nvPr/>
        </p:nvSpPr>
        <p:spPr bwMode="auto">
          <a:xfrm>
            <a:off x="457200" y="1735138"/>
            <a:ext cx="26384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Defining a Climate Region</a:t>
            </a:r>
          </a:p>
        </p:txBody>
      </p:sp>
      <p:sp>
        <p:nvSpPr>
          <p:cNvPr id="24579" name="Text Box 13"/>
          <p:cNvSpPr txBox="1">
            <a:spLocks noChangeArrowheads="1"/>
          </p:cNvSpPr>
          <p:nvPr/>
        </p:nvSpPr>
        <p:spPr bwMode="auto">
          <a:xfrm>
            <a:off x="630238" y="2320925"/>
            <a:ext cx="66976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Typical Weather</a:t>
            </a:r>
            <a:endParaRPr lang="en-US" altLang="en-US" sz="1500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636588" y="2689225"/>
            <a:ext cx="5694362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623888" indent="-1603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Temperature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and precipitation define climate</a:t>
            </a:r>
          </a:p>
          <a:p>
            <a:pPr marL="623888" indent="-1603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Location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, topography, elevation may impact climate</a:t>
            </a:r>
          </a:p>
          <a:p>
            <a:pPr marL="623888" indent="-1603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Five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general climate regions:</a:t>
            </a:r>
          </a:p>
          <a:p>
            <a:pPr marL="463550" indent="1190625" eaLnBrk="1" hangingPunct="1">
              <a:lnSpc>
                <a:spcPct val="80000"/>
              </a:lnSpc>
              <a:spcBef>
                <a:spcPct val="50000"/>
              </a:spcBef>
              <a:tabLst>
                <a:tab pos="465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tropical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(low-latitude)</a:t>
            </a:r>
          </a:p>
          <a:p>
            <a:pPr marL="463550" indent="1190625" eaLnBrk="1" hangingPunct="1">
              <a:lnSpc>
                <a:spcPct val="80000"/>
              </a:lnSpc>
              <a:spcBef>
                <a:spcPct val="50000"/>
              </a:spcBef>
              <a:tabLst>
                <a:tab pos="465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dry</a:t>
            </a:r>
            <a:endParaRPr lang="en-US" altLang="en-US" sz="1500" dirty="0">
              <a:solidFill>
                <a:srgbClr val="003300"/>
              </a:solidFill>
              <a:latin typeface="Calibri" pitchFamily="34" charset="0"/>
            </a:endParaRPr>
          </a:p>
          <a:p>
            <a:pPr marL="463550" indent="1190625" eaLnBrk="1" hangingPunct="1">
              <a:lnSpc>
                <a:spcPct val="80000"/>
              </a:lnSpc>
              <a:spcBef>
                <a:spcPct val="50000"/>
              </a:spcBef>
              <a:tabLst>
                <a:tab pos="465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mid-latitude</a:t>
            </a:r>
            <a:endParaRPr lang="en-US" altLang="en-US" sz="1500" dirty="0">
              <a:solidFill>
                <a:srgbClr val="003300"/>
              </a:solidFill>
              <a:latin typeface="Calibri" pitchFamily="34" charset="0"/>
            </a:endParaRPr>
          </a:p>
          <a:p>
            <a:pPr marL="463550" indent="1190625" eaLnBrk="1" hangingPunct="1">
              <a:lnSpc>
                <a:spcPct val="80000"/>
              </a:lnSpc>
              <a:spcBef>
                <a:spcPct val="50000"/>
              </a:spcBef>
              <a:tabLst>
                <a:tab pos="465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high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latitude</a:t>
            </a:r>
          </a:p>
          <a:p>
            <a:pPr marL="463550" indent="1190625" eaLnBrk="1" hangingPunct="1">
              <a:lnSpc>
                <a:spcPct val="80000"/>
              </a:lnSpc>
              <a:spcBef>
                <a:spcPct val="50000"/>
              </a:spcBef>
              <a:tabLst>
                <a:tab pos="465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highland</a:t>
            </a:r>
            <a:endParaRPr lang="en-US" altLang="en-US" sz="1500" dirty="0">
              <a:solidFill>
                <a:srgbClr val="003300"/>
              </a:solidFill>
              <a:latin typeface="Calibri" pitchFamily="34" charset="0"/>
            </a:endParaRPr>
          </a:p>
          <a:p>
            <a:pPr marL="623888" indent="-1603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65138" algn="l"/>
              </a:tabLst>
              <a:defRPr/>
            </a:pPr>
            <a:endParaRPr lang="en-US" altLang="en-US" sz="1500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24581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World Climate Regions</a:t>
            </a:r>
          </a:p>
        </p:txBody>
      </p:sp>
      <p:sp>
        <p:nvSpPr>
          <p:cNvPr id="24582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2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chemeClr val="bg1"/>
                </a:solidFill>
              </a:rPr>
              <a:t>3</a:t>
            </a:r>
            <a:endParaRPr lang="en-US" altLang="en-US" sz="2400" dirty="0"/>
          </a:p>
        </p:txBody>
      </p:sp>
      <p:sp>
        <p:nvSpPr>
          <p:cNvPr id="25603" name="Rectangle 158"/>
          <p:cNvSpPr>
            <a:spLocks noChangeArrowheads="1"/>
          </p:cNvSpPr>
          <p:nvPr/>
        </p:nvSpPr>
        <p:spPr bwMode="auto">
          <a:xfrm>
            <a:off x="457200" y="1735138"/>
            <a:ext cx="18510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Types of Climates</a:t>
            </a:r>
          </a:p>
        </p:txBody>
      </p:sp>
      <p:sp>
        <p:nvSpPr>
          <p:cNvPr id="25604" name="Text Box 13"/>
          <p:cNvSpPr txBox="1">
            <a:spLocks noChangeArrowheads="1"/>
          </p:cNvSpPr>
          <p:nvPr/>
        </p:nvSpPr>
        <p:spPr bwMode="auto">
          <a:xfrm>
            <a:off x="630238" y="2320925"/>
            <a:ext cx="66976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Tropical Wet</a:t>
            </a:r>
            <a:endParaRPr lang="en-US" altLang="en-US" sz="1500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25605" name="Text Box 16"/>
          <p:cNvSpPr txBox="1">
            <a:spLocks noChangeArrowheads="1"/>
          </p:cNvSpPr>
          <p:nvPr/>
        </p:nvSpPr>
        <p:spPr bwMode="auto">
          <a:xfrm>
            <a:off x="636588" y="2689225"/>
            <a:ext cx="569436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3888" indent="-160338"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Always hot; daily rainfall adds up to more than 80” annually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638175" y="3141663"/>
            <a:ext cx="669766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Tropical Wet and Dry</a:t>
            </a:r>
            <a:endParaRPr lang="en-US" altLang="en-US" sz="1500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25607" name="Text Box 16"/>
          <p:cNvSpPr txBox="1">
            <a:spLocks noChangeArrowheads="1"/>
          </p:cNvSpPr>
          <p:nvPr/>
        </p:nvSpPr>
        <p:spPr bwMode="auto">
          <a:xfrm>
            <a:off x="644525" y="3509963"/>
            <a:ext cx="5694363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3888" indent="-160338"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Warm, wet summer season; cooler, dry winter season</a:t>
            </a:r>
          </a:p>
        </p:txBody>
      </p:sp>
      <p:sp>
        <p:nvSpPr>
          <p:cNvPr id="25608" name="Text Box 13"/>
          <p:cNvSpPr txBox="1">
            <a:spLocks noChangeArrowheads="1"/>
          </p:cNvSpPr>
          <p:nvPr/>
        </p:nvSpPr>
        <p:spPr bwMode="auto">
          <a:xfrm>
            <a:off x="658813" y="3917950"/>
            <a:ext cx="66976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905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905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905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905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905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Semiarid</a:t>
            </a:r>
            <a:endParaRPr lang="en-US" altLang="en-US" sz="1500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25609" name="Text Box 16"/>
          <p:cNvSpPr txBox="1">
            <a:spLocks noChangeArrowheads="1"/>
          </p:cNvSpPr>
          <p:nvPr/>
        </p:nvSpPr>
        <p:spPr bwMode="auto">
          <a:xfrm>
            <a:off x="796925" y="4286250"/>
            <a:ext cx="5694363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5138" indent="-179388">
              <a:tabLst>
                <a:tab pos="2317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Hot summers; mild to cold winters; little precipitation</a:t>
            </a:r>
          </a:p>
        </p:txBody>
      </p:sp>
      <p:sp>
        <p:nvSpPr>
          <p:cNvPr id="25610" name="Text Box 13"/>
          <p:cNvSpPr txBox="1">
            <a:spLocks noChangeArrowheads="1"/>
          </p:cNvSpPr>
          <p:nvPr/>
        </p:nvSpPr>
        <p:spPr bwMode="auto">
          <a:xfrm>
            <a:off x="658813" y="4657725"/>
            <a:ext cx="66976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Desert</a:t>
            </a:r>
            <a:endParaRPr lang="en-US" altLang="en-US" sz="1500" dirty="0">
              <a:solidFill>
                <a:srgbClr val="003300"/>
              </a:solidFill>
              <a:latin typeface="Calibri" pitchFamily="34" charset="0"/>
            </a:endParaRPr>
          </a:p>
        </p:txBody>
      </p:sp>
      <p:sp>
        <p:nvSpPr>
          <p:cNvPr id="25611" name="Text Box 16"/>
          <p:cNvSpPr txBox="1">
            <a:spLocks noChangeArrowheads="1"/>
          </p:cNvSpPr>
          <p:nvPr/>
        </p:nvSpPr>
        <p:spPr bwMode="auto">
          <a:xfrm>
            <a:off x="796925" y="5026025"/>
            <a:ext cx="5694363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5138" indent="-174625"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Two kinds of desert—hot, cool/cold; less than 10” rain per year</a:t>
            </a:r>
          </a:p>
        </p:txBody>
      </p:sp>
      <p:sp>
        <p:nvSpPr>
          <p:cNvPr id="25612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Types of Climates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6627" name="Text Box 15"/>
          <p:cNvSpPr txBox="1">
            <a:spLocks noChangeArrowheads="1"/>
          </p:cNvSpPr>
          <p:nvPr/>
        </p:nvSpPr>
        <p:spPr bwMode="auto">
          <a:xfrm>
            <a:off x="669925" y="2298700"/>
            <a:ext cx="73136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169863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Mediterranean</a:t>
            </a:r>
          </a:p>
        </p:txBody>
      </p:sp>
      <p:sp>
        <p:nvSpPr>
          <p:cNvPr id="26628" name="Text Box 14"/>
          <p:cNvSpPr txBox="1">
            <a:spLocks noChangeArrowheads="1"/>
          </p:cNvSpPr>
          <p:nvPr/>
        </p:nvSpPr>
        <p:spPr bwMode="auto">
          <a:xfrm>
            <a:off x="1062038" y="2576513"/>
            <a:ext cx="56943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Summers dry and hot: winters cool and rainy</a:t>
            </a:r>
            <a:endParaRPr lang="en-US" altLang="en-US" dirty="0"/>
          </a:p>
        </p:txBody>
      </p:sp>
      <p:sp>
        <p:nvSpPr>
          <p:cNvPr id="26629" name="Text Box 15"/>
          <p:cNvSpPr txBox="1">
            <a:spLocks noChangeArrowheads="1"/>
          </p:cNvSpPr>
          <p:nvPr/>
        </p:nvSpPr>
        <p:spPr bwMode="auto">
          <a:xfrm>
            <a:off x="690563" y="2959100"/>
            <a:ext cx="73136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Marine West Coast</a:t>
            </a:r>
          </a:p>
        </p:txBody>
      </p:sp>
      <p:sp>
        <p:nvSpPr>
          <p:cNvPr id="26630" name="Text Box 14"/>
          <p:cNvSpPr txBox="1">
            <a:spLocks noChangeArrowheads="1"/>
          </p:cNvSpPr>
          <p:nvPr/>
        </p:nvSpPr>
        <p:spPr bwMode="auto">
          <a:xfrm>
            <a:off x="1084263" y="3279775"/>
            <a:ext cx="569436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Moderate temperatures; frequently cloudy, foggy, damp</a:t>
            </a:r>
          </a:p>
        </p:txBody>
      </p:sp>
      <p:sp>
        <p:nvSpPr>
          <p:cNvPr id="26631" name="Text Box 15"/>
          <p:cNvSpPr txBox="1">
            <a:spLocks noChangeArrowheads="1"/>
          </p:cNvSpPr>
          <p:nvPr/>
        </p:nvSpPr>
        <p:spPr bwMode="auto">
          <a:xfrm>
            <a:off x="698500" y="3676650"/>
            <a:ext cx="73136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Humid Subtropical</a:t>
            </a:r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1092200" y="3997325"/>
            <a:ext cx="569436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Long periods of summer heat and humidity; winters mild to cool</a:t>
            </a:r>
          </a:p>
        </p:txBody>
      </p:sp>
      <p:sp>
        <p:nvSpPr>
          <p:cNvPr id="26633" name="Text Box 15"/>
          <p:cNvSpPr txBox="1">
            <a:spLocks noChangeArrowheads="1"/>
          </p:cNvSpPr>
          <p:nvPr/>
        </p:nvSpPr>
        <p:spPr bwMode="auto">
          <a:xfrm>
            <a:off x="712788" y="4432300"/>
            <a:ext cx="73136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Humid Continental</a:t>
            </a:r>
            <a:endParaRPr lang="en-US" altLang="en-US" sz="1600" b="1" dirty="0">
              <a:solidFill>
                <a:srgbClr val="0D0D0D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4" name="Text Box 14"/>
          <p:cNvSpPr txBox="1">
            <a:spLocks noChangeArrowheads="1"/>
          </p:cNvSpPr>
          <p:nvPr/>
        </p:nvSpPr>
        <p:spPr bwMode="auto">
          <a:xfrm>
            <a:off x="1106488" y="4752975"/>
            <a:ext cx="569436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Great variety of temperature, precipitation; four distinct seasons</a:t>
            </a:r>
          </a:p>
        </p:txBody>
      </p:sp>
      <p:sp>
        <p:nvSpPr>
          <p:cNvPr id="26635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8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chemeClr val="bg1"/>
                </a:solidFill>
              </a:rPr>
              <a:t>3</a:t>
            </a:r>
            <a:endParaRPr lang="en-US" altLang="en-US" sz="2400" dirty="0"/>
          </a:p>
        </p:txBody>
      </p:sp>
      <p:sp>
        <p:nvSpPr>
          <p:cNvPr id="27651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Types of Climates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7653" name="Text Box 15"/>
          <p:cNvSpPr txBox="1">
            <a:spLocks noChangeArrowheads="1"/>
          </p:cNvSpPr>
          <p:nvPr/>
        </p:nvSpPr>
        <p:spPr bwMode="auto">
          <a:xfrm>
            <a:off x="669925" y="2298700"/>
            <a:ext cx="73136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169863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Subarctic</a:t>
            </a:r>
          </a:p>
        </p:txBody>
      </p:sp>
      <p:sp>
        <p:nvSpPr>
          <p:cNvPr id="27654" name="Text Box 14"/>
          <p:cNvSpPr txBox="1">
            <a:spLocks noChangeArrowheads="1"/>
          </p:cNvSpPr>
          <p:nvPr/>
        </p:nvSpPr>
        <p:spPr bwMode="auto">
          <a:xfrm>
            <a:off x="1062038" y="2576513"/>
            <a:ext cx="5694362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Summers are short and cool; winters are long and very cold</a:t>
            </a:r>
            <a:endParaRPr lang="en-US" altLang="en-US" dirty="0"/>
          </a:p>
        </p:txBody>
      </p:sp>
      <p:sp>
        <p:nvSpPr>
          <p:cNvPr id="27655" name="Text Box 15"/>
          <p:cNvSpPr txBox="1">
            <a:spLocks noChangeArrowheads="1"/>
          </p:cNvSpPr>
          <p:nvPr/>
        </p:nvSpPr>
        <p:spPr bwMode="auto">
          <a:xfrm>
            <a:off x="690563" y="2959100"/>
            <a:ext cx="73136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Tundra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1084263" y="3279775"/>
            <a:ext cx="5694362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Tundra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—flat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, treeless ring of lands around the Arctic Ocean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Very little precipitation; summer temperatures around 40°F.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Permafrost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is the constantly frozen subsoil found in this region</a:t>
            </a:r>
          </a:p>
        </p:txBody>
      </p:sp>
      <p:sp>
        <p:nvSpPr>
          <p:cNvPr id="27657" name="Text Box 15"/>
          <p:cNvSpPr txBox="1">
            <a:spLocks noChangeArrowheads="1"/>
          </p:cNvSpPr>
          <p:nvPr/>
        </p:nvSpPr>
        <p:spPr bwMode="auto">
          <a:xfrm>
            <a:off x="712788" y="4286250"/>
            <a:ext cx="73136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0513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Ice Cap</a:t>
            </a:r>
          </a:p>
        </p:txBody>
      </p:sp>
      <p:sp>
        <p:nvSpPr>
          <p:cNvPr id="27658" name="Text Box 14"/>
          <p:cNvSpPr txBox="1">
            <a:spLocks noChangeArrowheads="1"/>
          </p:cNvSpPr>
          <p:nvPr/>
        </p:nvSpPr>
        <p:spPr bwMode="auto">
          <a:xfrm>
            <a:off x="1106488" y="4651375"/>
            <a:ext cx="569436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Snow, ice, permanently freezing temperatures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Seasons and Weather</a:t>
            </a:r>
          </a:p>
        </p:txBody>
      </p:sp>
      <p:sp>
        <p:nvSpPr>
          <p:cNvPr id="10243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Section-1 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069975" y="1792288"/>
            <a:ext cx="6970713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4625" indent="-174625">
              <a:spcBef>
                <a:spcPct val="50000"/>
              </a:spcBef>
              <a:tabLst>
                <a:tab pos="174625" algn="l"/>
              </a:tabLst>
              <a:defRPr/>
            </a:pPr>
            <a:r>
              <a:rPr lang="en-US" altLang="en-US" sz="1500" dirty="0" smtClean="0"/>
              <a:t>•	</a:t>
            </a:r>
            <a:r>
              <a:rPr lang="en-US" altLang="en-US" sz="1500" dirty="0">
                <a:solidFill>
                  <a:srgbClr val="000000"/>
                </a:solidFill>
                <a:latin typeface="+mn-lt"/>
                <a:cs typeface="Times" pitchFamily="18" charset="0"/>
              </a:rPr>
              <a:t>Seasons and weather occur because of the </a:t>
            </a:r>
            <a:r>
              <a:rPr lang="en-US" altLang="en-US" sz="150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changing </a:t>
            </a:r>
            <a:r>
              <a:rPr lang="en-US" altLang="en-US" sz="1500" dirty="0">
                <a:solidFill>
                  <a:srgbClr val="000000"/>
                </a:solidFill>
                <a:latin typeface="+mn-lt"/>
                <a:cs typeface="Times" pitchFamily="18" charset="0"/>
              </a:rPr>
              <a:t>position of the earth in relation to </a:t>
            </a:r>
            <a:r>
              <a:rPr lang="en-US" altLang="en-US" sz="150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the </a:t>
            </a:r>
            <a:r>
              <a:rPr lang="en-US" altLang="en-US" sz="1500" dirty="0">
                <a:solidFill>
                  <a:srgbClr val="000000"/>
                </a:solidFill>
                <a:latin typeface="+mn-lt"/>
                <a:cs typeface="Times" pitchFamily="18" charset="0"/>
              </a:rPr>
              <a:t>sun.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006475" y="2470150"/>
            <a:ext cx="6553200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indent="58738">
              <a:spcBef>
                <a:spcPct val="50000"/>
              </a:spcBef>
              <a:defRPr/>
            </a:pPr>
            <a:r>
              <a:rPr lang="en-US" altLang="en-US" sz="1500" dirty="0" smtClean="0"/>
              <a:t>•	</a:t>
            </a:r>
            <a:r>
              <a:rPr lang="en-US" altLang="en-US" sz="1500" dirty="0">
                <a:solidFill>
                  <a:srgbClr val="000000"/>
                </a:solidFill>
                <a:latin typeface="+mn-lt"/>
                <a:cs typeface="Times" pitchFamily="18" charset="0"/>
              </a:rPr>
              <a:t>Weather extremes are related to location on </a:t>
            </a:r>
            <a:r>
              <a:rPr lang="en-US" altLang="en-US" sz="150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earth</a:t>
            </a:r>
            <a:r>
              <a:rPr lang="en-US" altLang="en-US" sz="1500" dirty="0">
                <a:solidFill>
                  <a:srgbClr val="000000"/>
                </a:solidFill>
                <a:latin typeface="+mn-lt"/>
                <a:cs typeface="Times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9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chemeClr val="bg1"/>
                </a:solidFill>
              </a:rPr>
              <a:t>3</a:t>
            </a:r>
            <a:endParaRPr lang="en-US" altLang="en-US" sz="2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Types of Climates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8676" name="Text Box 15"/>
          <p:cNvSpPr txBox="1">
            <a:spLocks noChangeArrowheads="1"/>
          </p:cNvSpPr>
          <p:nvPr/>
        </p:nvSpPr>
        <p:spPr bwMode="auto">
          <a:xfrm>
            <a:off x="669925" y="2298700"/>
            <a:ext cx="73136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169863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Highlands</a:t>
            </a:r>
          </a:p>
        </p:txBody>
      </p:sp>
      <p:sp>
        <p:nvSpPr>
          <p:cNvPr id="28677" name="Text Box 14"/>
          <p:cNvSpPr txBox="1">
            <a:spLocks noChangeArrowheads="1"/>
          </p:cNvSpPr>
          <p:nvPr/>
        </p:nvSpPr>
        <p:spPr bwMode="auto">
          <a:xfrm>
            <a:off x="1062038" y="2576513"/>
            <a:ext cx="56943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Climate varies with latitude, elevation, topography,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Soils and Vegetation</a:t>
            </a:r>
          </a:p>
        </p:txBody>
      </p:sp>
      <p:sp>
        <p:nvSpPr>
          <p:cNvPr id="29699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Section-4 </a:t>
            </a:r>
          </a:p>
        </p:txBody>
      </p:sp>
      <p:sp>
        <p:nvSpPr>
          <p:cNvPr id="29700" name="Text Box 21"/>
          <p:cNvSpPr txBox="1">
            <a:spLocks noChangeArrowheads="1"/>
          </p:cNvSpPr>
          <p:nvPr/>
        </p:nvSpPr>
        <p:spPr bwMode="auto">
          <a:xfrm>
            <a:off x="1065213" y="1839913"/>
            <a:ext cx="65532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Soil and climate help to determine the vegetation of a region.</a:t>
            </a:r>
          </a:p>
        </p:txBody>
      </p:sp>
      <p:sp>
        <p:nvSpPr>
          <p:cNvPr id="29701" name="Rectangle 13"/>
          <p:cNvSpPr>
            <a:spLocks noChangeArrowheads="1"/>
          </p:cNvSpPr>
          <p:nvPr/>
        </p:nvSpPr>
        <p:spPr bwMode="auto">
          <a:xfrm>
            <a:off x="1066800" y="2459038"/>
            <a:ext cx="63769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Human land use alters the vegetation in both positive and negative ways.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Soils and Vegetation</a:t>
            </a:r>
          </a:p>
        </p:txBody>
      </p:sp>
      <p:sp>
        <p:nvSpPr>
          <p:cNvPr id="30723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Section-4 </a:t>
            </a:r>
          </a:p>
        </p:txBody>
      </p:sp>
      <p:sp>
        <p:nvSpPr>
          <p:cNvPr id="30724" name="Text Box 160"/>
          <p:cNvSpPr txBox="1">
            <a:spLocks noChangeArrowheads="1"/>
          </p:cNvSpPr>
          <p:nvPr/>
        </p:nvSpPr>
        <p:spPr bwMode="auto">
          <a:xfrm>
            <a:off x="630238" y="2319338"/>
            <a:ext cx="66976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Shaping Human Existence</a:t>
            </a:r>
          </a:p>
        </p:txBody>
      </p:sp>
      <p:sp>
        <p:nvSpPr>
          <p:cNvPr id="30725" name="Rectangle 158"/>
          <p:cNvSpPr>
            <a:spLocks noChangeArrowheads="1"/>
          </p:cNvSpPr>
          <p:nvPr/>
        </p:nvSpPr>
        <p:spPr bwMode="auto">
          <a:xfrm>
            <a:off x="457200" y="1735138"/>
            <a:ext cx="1327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Soil Regions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093788" y="2686050"/>
            <a:ext cx="5694362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Soil is a thin layer of weathered rock, humus, air, water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Topsoil refers to the top 6” of soil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Soil characteristics vary with climate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Type of soil determines type of vegetation that can be supported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Type of vegetation determines type of possible human activity</a:t>
            </a:r>
          </a:p>
          <a:p>
            <a:pPr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747" name="Text Box 160"/>
          <p:cNvSpPr txBox="1">
            <a:spLocks noChangeArrowheads="1"/>
          </p:cNvSpPr>
          <p:nvPr/>
        </p:nvSpPr>
        <p:spPr bwMode="auto">
          <a:xfrm>
            <a:off x="630238" y="2319338"/>
            <a:ext cx="66976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Natural Environments</a:t>
            </a:r>
          </a:p>
        </p:txBody>
      </p:sp>
      <p:sp>
        <p:nvSpPr>
          <p:cNvPr id="31748" name="Rectangle 158"/>
          <p:cNvSpPr>
            <a:spLocks noChangeArrowheads="1"/>
          </p:cNvSpPr>
          <p:nvPr/>
        </p:nvSpPr>
        <p:spPr bwMode="auto">
          <a:xfrm>
            <a:off x="457200" y="1735138"/>
            <a:ext cx="20161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Vegetation Regions</a:t>
            </a:r>
          </a:p>
        </p:txBody>
      </p:sp>
      <p:sp>
        <p:nvSpPr>
          <p:cNvPr id="31749" name="Text Box 14"/>
          <p:cNvSpPr txBox="1">
            <a:spLocks noChangeArrowheads="1"/>
          </p:cNvSpPr>
          <p:nvPr/>
        </p:nvSpPr>
        <p:spPr bwMode="auto">
          <a:xfrm>
            <a:off x="1090613" y="2686050"/>
            <a:ext cx="5694362" cy="207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66688" indent="-166688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Ecosystem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—interdependent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community of plants and animals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Biome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—the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ecosystem of a region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Biomes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are further divided into:</a:t>
            </a:r>
          </a:p>
          <a:p>
            <a:pPr defTabSz="10287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 − forest</a:t>
            </a:r>
          </a:p>
          <a:p>
            <a:pPr defTabSz="10287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 − grassland	</a:t>
            </a:r>
          </a:p>
          <a:p>
            <a:pPr defTabSz="10287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 − desert</a:t>
            </a:r>
          </a:p>
          <a:p>
            <a:pPr defTabSz="10287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	 − tundra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9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chemeClr val="bg1"/>
                </a:solidFill>
              </a:rPr>
              <a:t>4</a:t>
            </a:r>
            <a:endParaRPr lang="en-US" altLang="en-US" sz="2400" dirty="0"/>
          </a:p>
        </p:txBody>
      </p:sp>
      <p:sp>
        <p:nvSpPr>
          <p:cNvPr id="32771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Vegetation Regions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2773" name="Text Box 15"/>
          <p:cNvSpPr txBox="1">
            <a:spLocks noChangeArrowheads="1"/>
          </p:cNvSpPr>
          <p:nvPr/>
        </p:nvSpPr>
        <p:spPr bwMode="auto">
          <a:xfrm>
            <a:off x="669925" y="2298700"/>
            <a:ext cx="73136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169863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Forestlands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054100" y="2587625"/>
            <a:ext cx="6492875" cy="208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Forest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regions categorized by trees they support—broadleaf or needle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Deciduous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—broadleaf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trees: maple, oak, birch, cottonwood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2870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mostly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in Northern Hemisphere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Rain forest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—tropical forest covered with broadleaf trees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Coniferous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—needle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leaf trees; cone bearing: pine, fir, cedar</a:t>
            </a:r>
          </a:p>
          <a:p>
            <a:pPr marL="1597025" indent="-1597025" eaLnBrk="1" hangingPunct="1">
              <a:lnSpc>
                <a:spcPct val="80000"/>
              </a:lnSpc>
              <a:spcBef>
                <a:spcPct val="50000"/>
              </a:spcBef>
              <a:tabLst>
                <a:tab pos="108585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mostly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in Northern Hemisphere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Deciduous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and coniferous trees together form mixed forest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8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chemeClr val="bg1"/>
                </a:solidFill>
              </a:rPr>
              <a:t>4</a:t>
            </a:r>
            <a:endParaRPr lang="en-US" altLang="en-US" sz="2400" dirty="0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063625" y="3979863"/>
            <a:ext cx="7050088" cy="115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Plants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in these regions have adapted to climate extremes: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8585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tundra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plants (mosses, lichen) hug the ground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8585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 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desert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plants (cacti, sagebrush) conserve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water, withstand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heat</a:t>
            </a:r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Vegetation Regions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797" name="Text Box 15"/>
          <p:cNvSpPr txBox="1">
            <a:spLocks noChangeArrowheads="1"/>
          </p:cNvSpPr>
          <p:nvPr/>
        </p:nvSpPr>
        <p:spPr bwMode="auto">
          <a:xfrm>
            <a:off x="669925" y="2298700"/>
            <a:ext cx="73136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169863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Grasslands</a:t>
            </a:r>
          </a:p>
        </p:txBody>
      </p:sp>
      <p:sp>
        <p:nvSpPr>
          <p:cNvPr id="33798" name="Text Box 9"/>
          <p:cNvSpPr txBox="1">
            <a:spLocks noChangeArrowheads="1"/>
          </p:cNvSpPr>
          <p:nvPr/>
        </p:nvSpPr>
        <p:spPr bwMode="auto">
          <a:xfrm>
            <a:off x="1054100" y="2616200"/>
            <a:ext cx="63754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66688" indent="-166688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Flat regions with few trees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savanna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is a tropical grassland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Steppe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, or prairie, are temperate grasslands of Northern Hemisphere</a:t>
            </a:r>
          </a:p>
        </p:txBody>
      </p:sp>
      <p:sp>
        <p:nvSpPr>
          <p:cNvPr id="33799" name="Text Box 15"/>
          <p:cNvSpPr txBox="1">
            <a:spLocks noChangeArrowheads="1"/>
          </p:cNvSpPr>
          <p:nvPr/>
        </p:nvSpPr>
        <p:spPr bwMode="auto">
          <a:xfrm>
            <a:off x="676275" y="3641725"/>
            <a:ext cx="73136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169863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Desert and Tundra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Human Impact on Environment</a:t>
            </a: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4819" name="Text Box 15"/>
          <p:cNvSpPr txBox="1">
            <a:spLocks noChangeArrowheads="1"/>
          </p:cNvSpPr>
          <p:nvPr/>
        </p:nvSpPr>
        <p:spPr bwMode="auto">
          <a:xfrm>
            <a:off x="669925" y="2298700"/>
            <a:ext cx="731361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169863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Altering the Landscape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047750" y="2605088"/>
            <a:ext cx="5694363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Humans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either adapt to land, or alter it to meet their needs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Some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human activities that affect the environment: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8585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building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dams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8585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installing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irrigation systems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8585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planting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crops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085850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slashing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and burning vegetation</a:t>
            </a:r>
          </a:p>
          <a:p>
            <a:pPr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b="1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Section-1 </a:t>
            </a:r>
          </a:p>
        </p:txBody>
      </p:sp>
      <p:sp>
        <p:nvSpPr>
          <p:cNvPr id="11267" name="Text Box 160"/>
          <p:cNvSpPr txBox="1">
            <a:spLocks noChangeArrowheads="1"/>
          </p:cNvSpPr>
          <p:nvPr/>
        </p:nvSpPr>
        <p:spPr bwMode="auto">
          <a:xfrm>
            <a:off x="630238" y="2319338"/>
            <a:ext cx="66976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latin typeface="Calibri" pitchFamily="34" charset="0"/>
              </a:rPr>
              <a:t>Earth’s Tilt</a:t>
            </a:r>
          </a:p>
        </p:txBody>
      </p:sp>
      <p:sp>
        <p:nvSpPr>
          <p:cNvPr id="11268" name="Rectangle 158"/>
          <p:cNvSpPr>
            <a:spLocks noChangeArrowheads="1"/>
          </p:cNvSpPr>
          <p:nvPr/>
        </p:nvSpPr>
        <p:spPr bwMode="auto">
          <a:xfrm>
            <a:off x="457200" y="1735138"/>
            <a:ext cx="9525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Seasons</a:t>
            </a:r>
          </a:p>
        </p:txBody>
      </p:sp>
      <p:sp>
        <p:nvSpPr>
          <p:cNvPr id="11269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b="1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Seasons and Weather</a:t>
            </a:r>
          </a:p>
        </p:txBody>
      </p:sp>
      <p:sp>
        <p:nvSpPr>
          <p:cNvPr id="17" name="Text Box 51"/>
          <p:cNvSpPr txBox="1">
            <a:spLocks noChangeArrowheads="1"/>
          </p:cNvSpPr>
          <p:nvPr/>
        </p:nvSpPr>
        <p:spPr bwMode="auto">
          <a:xfrm>
            <a:off x="1104900" y="2676525"/>
            <a:ext cx="7096125" cy="207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Earth is tilted at a 23.5° angle relative to the sun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Areas of Earth get more, less direct sun at different times of year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The seasons are related to the earth’s tilt and revolution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The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solstice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marks beginning of summer, winter</a:t>
            </a:r>
          </a:p>
          <a:p>
            <a:pPr marL="0" indent="1146175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sun’s rays directly overhead at noon at furthest points north and south</a:t>
            </a:r>
          </a:p>
          <a:p>
            <a:pPr marL="166688" indent="-1666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The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equinox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marks the beginning of spring and autumn</a:t>
            </a:r>
          </a:p>
          <a:p>
            <a:pPr marL="0" indent="1146175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day and night are equal in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682625" y="3714750"/>
            <a:ext cx="5694363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tabLst>
                <a:tab pos="174625" algn="l"/>
                <a:tab pos="231775" algn="l"/>
                <a:tab pos="457200" algn="l"/>
              </a:tabLst>
              <a:defRPr/>
            </a:pPr>
            <a:r>
              <a:rPr lang="en-US" alt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What Causes the Weather?</a:t>
            </a:r>
          </a:p>
          <a:p>
            <a:pPr marL="682625" indent="-2762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6400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Sun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: amount of solar energy received</a:t>
            </a:r>
          </a:p>
          <a:p>
            <a:pPr marL="682625" indent="-2762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6400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Water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vapor: determines whether there will be precipitation</a:t>
            </a:r>
          </a:p>
          <a:p>
            <a:pPr marL="682625" indent="-2762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6400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Precipitation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—water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droplets falling as rain, snow, sleet, hail</a:t>
            </a:r>
          </a:p>
          <a:p>
            <a:pPr marL="682625" indent="-27622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6400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Cloud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cover: clouds may hold water vapor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Weather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 Box 41"/>
          <p:cNvSpPr txBox="1">
            <a:spLocks noChangeArrowheads="1"/>
          </p:cNvSpPr>
          <p:nvPr/>
        </p:nvSpPr>
        <p:spPr bwMode="auto">
          <a:xfrm>
            <a:off x="654050" y="2322513"/>
            <a:ext cx="6734175" cy="151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Weather and Climate</a:t>
            </a:r>
          </a:p>
          <a:p>
            <a:pPr marL="682625" indent="-2174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Weather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—atmospheric conditions at a particular location and time</a:t>
            </a:r>
          </a:p>
          <a:p>
            <a:pPr marL="682625" indent="-2174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Climate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—weather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conditions at one location over long a period</a:t>
            </a:r>
          </a:p>
          <a:p>
            <a:pPr marL="682625" indent="-21748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513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Example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: Northern Russia has a cold climate</a:t>
            </a:r>
          </a:p>
          <a:p>
            <a:pPr>
              <a:defRPr/>
            </a:pPr>
            <a:endParaRPr lang="en-US" altLang="en-US" sz="1800" dirty="0" smtClean="0"/>
          </a:p>
        </p:txBody>
      </p:sp>
      <p:sp>
        <p:nvSpPr>
          <p:cNvPr id="12293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Weather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711200" y="2303463"/>
            <a:ext cx="5694363" cy="219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What Causes the Weather?</a:t>
            </a:r>
          </a:p>
          <a:p>
            <a:pPr marL="563563" indent="-15716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23177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Landforms and bodies of water</a:t>
            </a:r>
          </a:p>
          <a:p>
            <a:pPr marL="563563" indent="974725" eaLnBrk="1" hangingPunct="1">
              <a:lnSpc>
                <a:spcPct val="80000"/>
              </a:lnSpc>
              <a:spcBef>
                <a:spcPct val="50000"/>
              </a:spcBef>
              <a:tabLst>
                <a:tab pos="23177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− water heats slowly, loses heat slowly</a:t>
            </a:r>
          </a:p>
          <a:p>
            <a:pPr marL="563563" indent="974725" eaLnBrk="1" hangingPunct="1">
              <a:lnSpc>
                <a:spcPct val="80000"/>
              </a:lnSpc>
              <a:spcBef>
                <a:spcPct val="50000"/>
              </a:spcBef>
              <a:tabLst>
                <a:tab pos="23177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− land heats rapidly, loses heat rapidly</a:t>
            </a:r>
          </a:p>
          <a:p>
            <a:pPr marL="563563" indent="-15716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23177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Elevation: as elevation increases, air becomes thinner</a:t>
            </a:r>
          </a:p>
          <a:p>
            <a:pPr marL="563563" indent="974725" eaLnBrk="1" hangingPunct="1">
              <a:lnSpc>
                <a:spcPct val="80000"/>
              </a:lnSpc>
              <a:spcBef>
                <a:spcPct val="50000"/>
              </a:spcBef>
              <a:tabLst>
                <a:tab pos="23177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− thin air cannot hold moisture</a:t>
            </a:r>
          </a:p>
          <a:p>
            <a:pPr marL="563563" indent="-15716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231775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Air movement: distributes moisture and solar energy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Weather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711200" y="2298700"/>
            <a:ext cx="7497763" cy="183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Precipitation</a:t>
            </a:r>
          </a:p>
          <a:p>
            <a:pPr marL="406400" indent="1603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6400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Precipitation comes about when: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5382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− warm air rises, cools, loses ability to hold water vapor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5382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− water vapor condenses into droplets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5382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− water droplets form clouds</a:t>
            </a:r>
          </a:p>
          <a:p>
            <a:pPr marL="0" indent="0" eaLnBrk="1" hangingPunct="1">
              <a:lnSpc>
                <a:spcPct val="80000"/>
              </a:lnSpc>
              <a:spcBef>
                <a:spcPct val="50000"/>
              </a:spcBef>
              <a:tabLst>
                <a:tab pos="15382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− heavy clouds release droplets as rain, snow</a:t>
            </a:r>
          </a:p>
        </p:txBody>
      </p:sp>
      <p:sp>
        <p:nvSpPr>
          <p:cNvPr id="14340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Weather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11200" y="2298700"/>
            <a:ext cx="8156575" cy="260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Precipitation</a:t>
            </a:r>
          </a:p>
          <a:p>
            <a:pPr marL="692150" indent="-2857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Three types of precipitation</a:t>
            </a:r>
          </a:p>
          <a:p>
            <a:pPr marL="406400" indent="0" eaLnBrk="1" hangingPunct="1">
              <a:lnSpc>
                <a:spcPct val="80000"/>
              </a:lnSpc>
              <a:spcBef>
                <a:spcPct val="50000"/>
              </a:spcBef>
              <a:tabLst>
                <a:tab pos="15382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− convectional</a:t>
            </a:r>
          </a:p>
          <a:p>
            <a:pPr marL="406400" indent="0" eaLnBrk="1" hangingPunct="1">
              <a:lnSpc>
                <a:spcPct val="80000"/>
              </a:lnSpc>
              <a:spcBef>
                <a:spcPct val="50000"/>
              </a:spcBef>
              <a:tabLst>
                <a:tab pos="15382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− orthographic</a:t>
            </a:r>
          </a:p>
          <a:p>
            <a:pPr marL="406400" indent="0" eaLnBrk="1" hangingPunct="1">
              <a:lnSpc>
                <a:spcPct val="80000"/>
              </a:lnSpc>
              <a:spcBef>
                <a:spcPct val="50000"/>
              </a:spcBef>
              <a:tabLst>
                <a:tab pos="1538288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 − frontal</a:t>
            </a:r>
          </a:p>
          <a:p>
            <a:pPr marL="692150" indent="-285750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Rain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shadow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—land on leeward side of hills</a:t>
            </a:r>
          </a:p>
          <a:p>
            <a:pPr marL="406400" indent="0" defTabSz="685800">
              <a:tabLst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		     − mountains little precipitation in rain  shadow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altLang="en-US" sz="1500" dirty="0" smtClean="0">
              <a:solidFill>
                <a:srgbClr val="003300"/>
              </a:solidFill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	</a:t>
            </a:r>
          </a:p>
        </p:txBody>
      </p:sp>
      <p:sp>
        <p:nvSpPr>
          <p:cNvPr id="15364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b="1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b="1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698500" y="3602038"/>
            <a:ext cx="569436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Tornadoes</a:t>
            </a:r>
          </a:p>
          <a:p>
            <a:pPr marL="685800" indent="-2857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228600" algn="l"/>
                <a:tab pos="51435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 </a:t>
            </a:r>
            <a:r>
              <a:rPr lang="en-US" altLang="en-US" sz="1500" b="1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Tornado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—a powerful, funnel-shaped column of spiraling air:</a:t>
            </a:r>
          </a:p>
          <a:p>
            <a:pPr marL="1543050" indent="0" eaLnBrk="1" hangingPunct="1">
              <a:lnSpc>
                <a:spcPct val="80000"/>
              </a:lnSpc>
              <a:spcBef>
                <a:spcPct val="50000"/>
              </a:spcBef>
              <a:tabLst>
                <a:tab pos="228600" algn="l"/>
                <a:tab pos="51435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born from strong thunderstorms</a:t>
            </a:r>
          </a:p>
          <a:p>
            <a:pPr marL="1543050" indent="0" eaLnBrk="1" hangingPunct="1">
              <a:lnSpc>
                <a:spcPct val="80000"/>
              </a:lnSpc>
              <a:spcBef>
                <a:spcPct val="50000"/>
              </a:spcBef>
              <a:tabLst>
                <a:tab pos="228600" algn="l"/>
                <a:tab pos="51435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capable of immense damage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Weather </a:t>
            </a:r>
            <a:r>
              <a:rPr lang="en-US" sz="14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98500" y="2298700"/>
            <a:ext cx="731361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Hurricanes</a:t>
            </a:r>
          </a:p>
          <a:p>
            <a:pPr marL="685800" indent="-2857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0050" algn="l"/>
                <a:tab pos="4572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Huge storms called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hurricanes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, or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typhoons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in Asia:</a:t>
            </a:r>
          </a:p>
          <a:p>
            <a:pPr marL="1543050" indent="0"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154305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form over warm, tropical ocean waters</a:t>
            </a:r>
          </a:p>
          <a:p>
            <a:pPr marL="1543050" indent="0" eaLnBrk="1" hangingPunct="1">
              <a:lnSpc>
                <a:spcPct val="80000"/>
              </a:lnSpc>
              <a:spcBef>
                <a:spcPct val="50000"/>
              </a:spcBef>
              <a:tabLst>
                <a:tab pos="457200" algn="l"/>
                <a:tab pos="154305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− hit land with heavy rain, high winds, storm surge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8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b="1" dirty="0">
                <a:solidFill>
                  <a:schemeClr val="bg1"/>
                </a:solidFill>
              </a:rPr>
              <a:t>1</a:t>
            </a:r>
            <a:endParaRPr lang="en-US" altLang="en-US" sz="2400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Weather Extremes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98500" y="2298700"/>
            <a:ext cx="7035800" cy="91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Blizzards</a:t>
            </a:r>
          </a:p>
          <a:p>
            <a:pPr marL="406400" indent="0" defTabSz="68580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347663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Blizzard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—heavy </a:t>
            </a:r>
            <a:r>
              <a:rPr lang="en-US" altLang="en-US" sz="1500" dirty="0">
                <a:solidFill>
                  <a:srgbClr val="003300"/>
                </a:solidFill>
                <a:latin typeface="Calibri" pitchFamily="34" charset="0"/>
              </a:rPr>
              <a:t>snowstorm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with strong winds, reduced visibility</a:t>
            </a:r>
          </a:p>
          <a:p>
            <a:pPr>
              <a:defRPr/>
            </a:pPr>
            <a:endParaRPr lang="en-US" altLang="en-US" sz="1800" b="1" dirty="0" smtClean="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98500" y="3111500"/>
            <a:ext cx="6845300" cy="638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86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Droughts</a:t>
            </a:r>
          </a:p>
          <a:p>
            <a:pPr marL="406400" indent="0" defTabSz="68580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64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	 </a:t>
            </a:r>
            <a:r>
              <a:rPr lang="en-US" altLang="en-US" sz="1500" b="1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Drought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: long period of time with either no or minimal rainfall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98500" y="3940175"/>
            <a:ext cx="5694363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Floods</a:t>
            </a:r>
          </a:p>
          <a:p>
            <a:pPr marL="406400" indent="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00050" algn="l"/>
                <a:tab pos="685800" algn="l"/>
              </a:tabLst>
              <a:defRPr/>
            </a:pP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	Water spreads out over normally dry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With_Nxt and Pre_Butt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With_Nxt and Pre_Butt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Mila's Mac:Applications (Mac OS 9):Microsoft Office 98:Templates:Blank Presentation</Template>
  <TotalTime>4086</TotalTime>
  <Words>1022</Words>
  <Application>Microsoft Office PowerPoint</Application>
  <PresentationFormat>On-screen Show (4:3)</PresentationFormat>
  <Paragraphs>218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1_Office Theme</vt:lpstr>
      <vt:lpstr>2_With_Nxt and Pre_Button</vt:lpstr>
      <vt:lpstr>3_With_Nxt and Pre_Button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McDougal Littell</dc:creator>
  <cp:lastModifiedBy>PCSD</cp:lastModifiedBy>
  <cp:revision>225</cp:revision>
  <cp:lastPrinted>2014-10-01T12:25:17Z</cp:lastPrinted>
  <dcterms:created xsi:type="dcterms:W3CDTF">2003-09-25T15:40:31Z</dcterms:created>
  <dcterms:modified xsi:type="dcterms:W3CDTF">2014-10-01T12:27:27Z</dcterms:modified>
</cp:coreProperties>
</file>