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66" r:id="rId2"/>
    <p:sldMasterId id="2147483669" r:id="rId3"/>
  </p:sldMasterIdLst>
  <p:sldIdLst>
    <p:sldId id="258" r:id="rId4"/>
    <p:sldId id="315" r:id="rId5"/>
    <p:sldId id="268" r:id="rId6"/>
    <p:sldId id="272" r:id="rId7"/>
    <p:sldId id="278" r:id="rId8"/>
    <p:sldId id="282" r:id="rId9"/>
    <p:sldId id="283" r:id="rId10"/>
    <p:sldId id="284" r:id="rId11"/>
    <p:sldId id="318" r:id="rId12"/>
    <p:sldId id="293" r:id="rId13"/>
    <p:sldId id="294" r:id="rId14"/>
    <p:sldId id="295" r:id="rId15"/>
    <p:sldId id="296" r:id="rId16"/>
    <p:sldId id="319" r:id="rId17"/>
    <p:sldId id="312" r:id="rId18"/>
    <p:sldId id="297" r:id="rId19"/>
    <p:sldId id="298" r:id="rId20"/>
    <p:sldId id="300" r:id="rId21"/>
    <p:sldId id="301" r:id="rId22"/>
    <p:sldId id="302" r:id="rId23"/>
    <p:sldId id="303" r:id="rId24"/>
    <p:sldId id="304" r:id="rId25"/>
    <p:sldId id="320" r:id="rId26"/>
    <p:sldId id="314" r:id="rId27"/>
    <p:sldId id="306" r:id="rId28"/>
    <p:sldId id="307" r:id="rId29"/>
    <p:sldId id="308" r:id="rId30"/>
    <p:sldId id="309" r:id="rId31"/>
    <p:sldId id="310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A50021"/>
    <a:srgbClr val="CC0000"/>
    <a:srgbClr val="FF0000"/>
    <a:srgbClr val="008000"/>
    <a:srgbClr val="CB6E19"/>
    <a:srgbClr val="0000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56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72" y="-72"/>
      </p:cViewPr>
      <p:guideLst>
        <p:guide orient="horz" pos="2940"/>
        <p:guide orient="horz" pos="2315"/>
        <p:guide orient="horz" pos="2764"/>
        <p:guide orient="horz" pos="1724"/>
        <p:guide orient="horz" pos="1879"/>
        <p:guide orient="horz" pos="3526"/>
        <p:guide pos="2880"/>
        <p:guide pos="4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48545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308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392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44395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01721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33400" y="533400"/>
            <a:ext cx="80772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1466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661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5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405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280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6240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slide" Target="../slides/slid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0.xml"/><Relationship Id="rId7" Type="http://schemas.openxmlformats.org/officeDocument/2006/relationships/slide" Target="../slides/slide1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.png"/><Relationship Id="rId5" Type="http://schemas.openxmlformats.org/officeDocument/2006/relationships/slide" Target="../slides/slide1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37650" cy="6858000"/>
          </a:xfrm>
          <a:prstGeom prst="rect">
            <a:avLst/>
          </a:prstGeom>
          <a:gradFill flip="none" rotWithShape="1">
            <a:gsLst>
              <a:gs pos="0">
                <a:srgbClr val="0A557D"/>
              </a:gs>
              <a:gs pos="50000">
                <a:srgbClr val="4BA5D2"/>
              </a:gs>
              <a:gs pos="100000">
                <a:srgbClr val="0A557D"/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1027" name="Group 8"/>
          <p:cNvGrpSpPr>
            <a:grpSpLocks/>
          </p:cNvGrpSpPr>
          <p:nvPr userDrawn="1"/>
        </p:nvGrpSpPr>
        <p:grpSpPr bwMode="auto">
          <a:xfrm>
            <a:off x="444500" y="685800"/>
            <a:ext cx="8248650" cy="6064250"/>
            <a:chOff x="438912" y="685800"/>
            <a:chExt cx="8247888" cy="6064952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38912" y="685800"/>
              <a:ext cx="8241539" cy="56934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440500" y="685800"/>
              <a:ext cx="8241539" cy="258793"/>
            </a:xfrm>
            <a:prstGeom prst="rect">
              <a:avLst/>
            </a:prstGeom>
            <a:solidFill>
              <a:srgbClr val="D1ED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438912" y="6390348"/>
              <a:ext cx="8247888" cy="360404"/>
            </a:xfrm>
            <a:prstGeom prst="rect">
              <a:avLst/>
            </a:prstGeom>
            <a:solidFill>
              <a:srgbClr val="2864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438912" y="6688833"/>
              <a:ext cx="8247888" cy="46042"/>
            </a:xfrm>
            <a:prstGeom prst="rect">
              <a:avLst/>
            </a:prstGeom>
            <a:gradFill flip="none" rotWithShape="1">
              <a:gsLst>
                <a:gs pos="0">
                  <a:srgbClr val="286482">
                    <a:tint val="66000"/>
                    <a:satMod val="160000"/>
                    <a:alpha val="20000"/>
                  </a:srgbClr>
                </a:gs>
                <a:gs pos="100000">
                  <a:srgbClr val="286482">
                    <a:tint val="23500"/>
                    <a:satMod val="160000"/>
                    <a:alpha val="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4" name="Subtitle 2"/>
          <p:cNvSpPr txBox="1">
            <a:spLocks/>
          </p:cNvSpPr>
          <p:nvPr userDrawn="1"/>
        </p:nvSpPr>
        <p:spPr>
          <a:xfrm>
            <a:off x="7905750" y="6175375"/>
            <a:ext cx="990600" cy="2365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itchFamily="34" charset="0"/>
                <a:cs typeface="Verdana" pitchFamily="34" charset="0"/>
              </a:rPr>
              <a:t>Next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1029" name="Group 24"/>
          <p:cNvGrpSpPr>
            <a:grpSpLocks/>
          </p:cNvGrpSpPr>
          <p:nvPr userDrawn="1"/>
        </p:nvGrpSpPr>
        <p:grpSpPr bwMode="auto">
          <a:xfrm>
            <a:off x="8266113" y="5903913"/>
            <a:ext cx="277812" cy="279400"/>
            <a:chOff x="1613364" y="5402832"/>
            <a:chExt cx="362066" cy="362066"/>
          </a:xfrm>
        </p:grpSpPr>
        <p:sp>
          <p:nvSpPr>
            <p:cNvPr id="26" name="Oval 25"/>
            <p:cNvSpPr/>
            <p:nvPr userDrawn="1"/>
          </p:nvSpPr>
          <p:spPr>
            <a:xfrm>
              <a:off x="1613364" y="5402832"/>
              <a:ext cx="362066" cy="3620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27" name="Isosceles Triangle 26">
              <a:hlinkClick r:id="" action="ppaction://hlinkshowjump?jump=nextslide"/>
            </p:cNvPr>
            <p:cNvSpPr/>
            <p:nvPr userDrawn="1"/>
          </p:nvSpPr>
          <p:spPr>
            <a:xfrm rot="5400000">
              <a:off x="1740005" y="5507313"/>
              <a:ext cx="152232" cy="153102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2" name="Subtitle 2"/>
          <p:cNvSpPr txBox="1">
            <a:spLocks/>
          </p:cNvSpPr>
          <p:nvPr userDrawn="1"/>
        </p:nvSpPr>
        <p:spPr>
          <a:xfrm>
            <a:off x="463550" y="6400800"/>
            <a:ext cx="8229600" cy="3000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IN" sz="1000" dirty="0" smtClean="0">
                <a:solidFill>
                  <a:srgbClr val="D1EDF5"/>
                </a:solidFill>
              </a:rPr>
              <a:t>Copyright © by Houghton Mifflin Harcourt Publishing Company</a:t>
            </a:r>
            <a:endParaRPr lang="en-US" sz="1000" dirty="0" smtClean="0">
              <a:solidFill>
                <a:srgbClr val="D1EDF5"/>
              </a:solidFill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031" name="Group 14"/>
          <p:cNvGrpSpPr>
            <a:grpSpLocks/>
          </p:cNvGrpSpPr>
          <p:nvPr userDrawn="1"/>
        </p:nvGrpSpPr>
        <p:grpSpPr bwMode="auto">
          <a:xfrm>
            <a:off x="8350250" y="171450"/>
            <a:ext cx="361950" cy="361950"/>
            <a:chOff x="8343784" y="171334"/>
            <a:chExt cx="362066" cy="362066"/>
          </a:xfrm>
        </p:grpSpPr>
        <p:sp>
          <p:nvSpPr>
            <p:cNvPr id="22" name="Oval 21"/>
            <p:cNvSpPr/>
            <p:nvPr userDrawn="1"/>
          </p:nvSpPr>
          <p:spPr>
            <a:xfrm>
              <a:off x="8343784" y="171334"/>
              <a:ext cx="362066" cy="362066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1001">
              <a:schemeClr val="lt2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pic>
          <p:nvPicPr>
            <p:cNvPr id="1039" name="Picture 22" descr="C:\Users\suraj.prakash\Desktop\ppt\Untitled-6.png">
              <a:hlinkClick r:id="" action="ppaction://hlinkshowjump?jump=endshow"/>
            </p:cNvPr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3230" y="250780"/>
              <a:ext cx="203175" cy="20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Oval 19"/>
          <p:cNvSpPr/>
          <p:nvPr userDrawn="1"/>
        </p:nvSpPr>
        <p:spPr bwMode="auto">
          <a:xfrm>
            <a:off x="78930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 userDrawn="1"/>
        </p:nvSpPr>
        <p:spPr bwMode="auto">
          <a:xfrm>
            <a:off x="74358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Subtitle 2"/>
          <p:cNvSpPr txBox="1">
            <a:spLocks/>
          </p:cNvSpPr>
          <p:nvPr userDrawn="1"/>
        </p:nvSpPr>
        <p:spPr>
          <a:xfrm>
            <a:off x="463550" y="696913"/>
            <a:ext cx="8229600" cy="2365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sz="1100" dirty="0" smtClean="0">
                <a:solidFill>
                  <a:srgbClr val="376092"/>
                </a:solidFill>
                <a:ea typeface="Verdana" pitchFamily="34" charset="0"/>
                <a:cs typeface="Verdana" pitchFamily="34" charset="0"/>
              </a:rPr>
              <a:t>Chapter 2</a:t>
            </a:r>
          </a:p>
        </p:txBody>
      </p:sp>
      <p:sp>
        <p:nvSpPr>
          <p:cNvPr id="33" name="Subtitle 2"/>
          <p:cNvSpPr txBox="1">
            <a:spLocks/>
          </p:cNvSpPr>
          <p:nvPr userDrawn="1"/>
        </p:nvSpPr>
        <p:spPr>
          <a:xfrm>
            <a:off x="254000" y="161925"/>
            <a:ext cx="3962400" cy="3810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Geography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36" name="Picture 18" descr="C:\Users\suraj.prakash\Desktop\ppt\Untitled-1.png">
            <a:hlinkClick r:id="rId10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233363"/>
            <a:ext cx="2254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20" descr="C:\Users\suraj.prakash\Desktop\ppt\Untitled-3.png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223838"/>
            <a:ext cx="2286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43" r:id="rId5"/>
    <p:sldLayoutId id="2147483844" r:id="rId6"/>
    <p:sldLayoutId id="2147483845" r:id="rId7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37650" cy="6858000"/>
          </a:xfrm>
          <a:prstGeom prst="rect">
            <a:avLst/>
          </a:prstGeom>
          <a:gradFill flip="none" rotWithShape="1">
            <a:gsLst>
              <a:gs pos="0">
                <a:srgbClr val="0A557D"/>
              </a:gs>
              <a:gs pos="50000">
                <a:srgbClr val="4BA5D2"/>
              </a:gs>
              <a:gs pos="100000">
                <a:srgbClr val="0A557D"/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2051" name="Group 8"/>
          <p:cNvGrpSpPr>
            <a:grpSpLocks/>
          </p:cNvGrpSpPr>
          <p:nvPr userDrawn="1"/>
        </p:nvGrpSpPr>
        <p:grpSpPr bwMode="auto">
          <a:xfrm>
            <a:off x="444500" y="685800"/>
            <a:ext cx="8248650" cy="6064250"/>
            <a:chOff x="438912" y="685800"/>
            <a:chExt cx="8247888" cy="6064952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38912" y="685800"/>
              <a:ext cx="8241539" cy="56934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440500" y="685800"/>
              <a:ext cx="8241539" cy="258793"/>
            </a:xfrm>
            <a:prstGeom prst="rect">
              <a:avLst/>
            </a:prstGeom>
            <a:solidFill>
              <a:srgbClr val="D1ED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438912" y="6390348"/>
              <a:ext cx="8247888" cy="360404"/>
            </a:xfrm>
            <a:prstGeom prst="rect">
              <a:avLst/>
            </a:prstGeom>
            <a:solidFill>
              <a:srgbClr val="2864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438912" y="6688833"/>
              <a:ext cx="8247888" cy="46042"/>
            </a:xfrm>
            <a:prstGeom prst="rect">
              <a:avLst/>
            </a:prstGeom>
            <a:gradFill flip="none" rotWithShape="1">
              <a:gsLst>
                <a:gs pos="0">
                  <a:srgbClr val="286482">
                    <a:tint val="66000"/>
                    <a:satMod val="160000"/>
                    <a:alpha val="20000"/>
                  </a:srgbClr>
                </a:gs>
                <a:gs pos="100000">
                  <a:srgbClr val="286482">
                    <a:tint val="23500"/>
                    <a:satMod val="160000"/>
                    <a:alpha val="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2" name="Subtitle 2"/>
          <p:cNvSpPr txBox="1">
            <a:spLocks/>
          </p:cNvSpPr>
          <p:nvPr userDrawn="1"/>
        </p:nvSpPr>
        <p:spPr>
          <a:xfrm>
            <a:off x="463550" y="6400800"/>
            <a:ext cx="8229600" cy="3000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IN" sz="1000" dirty="0" smtClean="0">
                <a:solidFill>
                  <a:srgbClr val="D1EDF5"/>
                </a:solidFill>
              </a:rPr>
              <a:t>Copyright © by Houghton Mifflin Harcourt Publishing Company</a:t>
            </a:r>
            <a:endParaRPr lang="en-US" sz="1000" dirty="0" smtClean="0">
              <a:solidFill>
                <a:srgbClr val="D1EDF5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Oval 32"/>
          <p:cNvSpPr/>
          <p:nvPr userDrawn="1"/>
        </p:nvSpPr>
        <p:spPr>
          <a:xfrm>
            <a:off x="83502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" name="Oval 35"/>
          <p:cNvSpPr/>
          <p:nvPr userDrawn="1"/>
        </p:nvSpPr>
        <p:spPr>
          <a:xfrm>
            <a:off x="78930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Oval 38"/>
          <p:cNvSpPr/>
          <p:nvPr userDrawn="1"/>
        </p:nvSpPr>
        <p:spPr>
          <a:xfrm>
            <a:off x="74358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2056" name="Group 40"/>
          <p:cNvGrpSpPr>
            <a:grpSpLocks/>
          </p:cNvGrpSpPr>
          <p:nvPr userDrawn="1"/>
        </p:nvGrpSpPr>
        <p:grpSpPr bwMode="auto">
          <a:xfrm>
            <a:off x="7905750" y="5903913"/>
            <a:ext cx="990600" cy="508000"/>
            <a:chOff x="7912398" y="5893701"/>
            <a:chExt cx="990600" cy="507099"/>
          </a:xfrm>
        </p:grpSpPr>
        <p:sp>
          <p:nvSpPr>
            <p:cNvPr id="42" name="Subtitle 2"/>
            <p:cNvSpPr txBox="1">
              <a:spLocks/>
            </p:cNvSpPr>
            <p:nvPr userDrawn="1"/>
          </p:nvSpPr>
          <p:spPr>
            <a:xfrm>
              <a:off x="7912398" y="6166267"/>
              <a:ext cx="990600" cy="234533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itchFamily="34" charset="0"/>
                <a:buNone/>
                <a:defRPr/>
              </a:pPr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Verdana" pitchFamily="34" charset="0"/>
                  <a:cs typeface="Verdana" pitchFamily="34" charset="0"/>
                </a:rPr>
                <a:t>Next                                                                                                                                                 </a:t>
              </a:r>
            </a:p>
          </p:txBody>
        </p:sp>
        <p:grpSp>
          <p:nvGrpSpPr>
            <p:cNvPr id="2067" name="Group 42"/>
            <p:cNvGrpSpPr>
              <a:grpSpLocks/>
            </p:cNvGrpSpPr>
            <p:nvPr userDrawn="1"/>
          </p:nvGrpSpPr>
          <p:grpSpPr bwMode="auto">
            <a:xfrm>
              <a:off x="8272132" y="5893701"/>
              <a:ext cx="278499" cy="278499"/>
              <a:chOff x="1613364" y="5402832"/>
              <a:chExt cx="362066" cy="362066"/>
            </a:xfrm>
          </p:grpSpPr>
          <p:sp>
            <p:nvSpPr>
              <p:cNvPr id="44" name="Oval 43"/>
              <p:cNvSpPr/>
              <p:nvPr userDrawn="1"/>
            </p:nvSpPr>
            <p:spPr>
              <a:xfrm>
                <a:off x="1614182" y="5402832"/>
                <a:ext cx="361173" cy="362593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Isosceles Triangle 44">
                <a:hlinkClick r:id="" action="ppaction://hlinkshowjump?jump=nextslide"/>
              </p:cNvPr>
              <p:cNvSpPr/>
              <p:nvPr userDrawn="1"/>
            </p:nvSpPr>
            <p:spPr>
              <a:xfrm rot="5400000">
                <a:off x="1740211" y="5507765"/>
                <a:ext cx="152454" cy="152725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6" name="Subtitle 2"/>
          <p:cNvSpPr txBox="1">
            <a:spLocks/>
          </p:cNvSpPr>
          <p:nvPr/>
        </p:nvSpPr>
        <p:spPr>
          <a:xfrm>
            <a:off x="304800" y="6184900"/>
            <a:ext cx="990600" cy="2365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itchFamily="34" charset="0"/>
                <a:cs typeface="Verdana" pitchFamily="34" charset="0"/>
              </a:rPr>
              <a:t>Previous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2058" name="Group 49"/>
          <p:cNvGrpSpPr>
            <a:grpSpLocks/>
          </p:cNvGrpSpPr>
          <p:nvPr/>
        </p:nvGrpSpPr>
        <p:grpSpPr bwMode="auto">
          <a:xfrm>
            <a:off x="650875" y="5903913"/>
            <a:ext cx="284163" cy="284162"/>
            <a:chOff x="914400" y="4771967"/>
            <a:chExt cx="362066" cy="362066"/>
          </a:xfrm>
        </p:grpSpPr>
        <p:sp>
          <p:nvSpPr>
            <p:cNvPr id="46" name="Oval 45"/>
            <p:cNvSpPr/>
            <p:nvPr/>
          </p:nvSpPr>
          <p:spPr>
            <a:xfrm>
              <a:off x="914400" y="4771967"/>
              <a:ext cx="362066" cy="3620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47" name="Isosceles Triangle 46">
              <a:hlinkClick r:id="" action="ppaction://hlinkshowjump?jump=previousslide"/>
            </p:cNvPr>
            <p:cNvSpPr/>
            <p:nvPr/>
          </p:nvSpPr>
          <p:spPr>
            <a:xfrm rot="16200000">
              <a:off x="1009468" y="4877149"/>
              <a:ext cx="151703" cy="151703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2059" name="Picture 49" descr="C:\Users\suraj.prakash\Desktop\ppt\Untitled-6.png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250825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Subtitle 2"/>
          <p:cNvSpPr txBox="1">
            <a:spLocks/>
          </p:cNvSpPr>
          <p:nvPr userDrawn="1"/>
        </p:nvSpPr>
        <p:spPr>
          <a:xfrm>
            <a:off x="463550" y="696913"/>
            <a:ext cx="8229600" cy="2365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sz="1100" dirty="0" smtClean="0">
                <a:solidFill>
                  <a:srgbClr val="376092"/>
                </a:solidFill>
                <a:ea typeface="Verdana" pitchFamily="34" charset="0"/>
                <a:cs typeface="Verdana" pitchFamily="34" charset="0"/>
              </a:rPr>
              <a:t>Chapter 2</a:t>
            </a:r>
          </a:p>
        </p:txBody>
      </p:sp>
      <p:pic>
        <p:nvPicPr>
          <p:cNvPr id="2062" name="Picture 20" descr="C:\Users\suraj.prakash\Desktop\ppt\Untitled-3.png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223838"/>
            <a:ext cx="2286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Subtitle 2"/>
          <p:cNvSpPr txBox="1">
            <a:spLocks/>
          </p:cNvSpPr>
          <p:nvPr userDrawn="1"/>
        </p:nvSpPr>
        <p:spPr>
          <a:xfrm>
            <a:off x="254000" y="161925"/>
            <a:ext cx="3962400" cy="3810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Geography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7" name="Picture 18" descr="C:\Users\suraj.prakash\Desktop\ppt\Untitled-1.png">
            <a:hlinkClick r:id="rId7" action="ppaction://hlinksldjump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233363"/>
            <a:ext cx="2254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37650" cy="6858000"/>
          </a:xfrm>
          <a:prstGeom prst="rect">
            <a:avLst/>
          </a:prstGeom>
          <a:gradFill flip="none" rotWithShape="1">
            <a:gsLst>
              <a:gs pos="0">
                <a:srgbClr val="0A557D"/>
              </a:gs>
              <a:gs pos="50000">
                <a:srgbClr val="4BA5D2"/>
              </a:gs>
              <a:gs pos="100000">
                <a:srgbClr val="0A557D"/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3075" name="Group 8"/>
          <p:cNvGrpSpPr>
            <a:grpSpLocks/>
          </p:cNvGrpSpPr>
          <p:nvPr userDrawn="1"/>
        </p:nvGrpSpPr>
        <p:grpSpPr bwMode="auto">
          <a:xfrm>
            <a:off x="444500" y="685800"/>
            <a:ext cx="8248650" cy="6064250"/>
            <a:chOff x="438912" y="685800"/>
            <a:chExt cx="8247888" cy="6064952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38912" y="685800"/>
              <a:ext cx="8241539" cy="56934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440500" y="685800"/>
              <a:ext cx="8241539" cy="258793"/>
            </a:xfrm>
            <a:prstGeom prst="rect">
              <a:avLst/>
            </a:prstGeom>
            <a:solidFill>
              <a:srgbClr val="D1ED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438912" y="6390348"/>
              <a:ext cx="8247888" cy="360404"/>
            </a:xfrm>
            <a:prstGeom prst="rect">
              <a:avLst/>
            </a:prstGeom>
            <a:solidFill>
              <a:srgbClr val="2864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438912" y="6688833"/>
              <a:ext cx="8247888" cy="46042"/>
            </a:xfrm>
            <a:prstGeom prst="rect">
              <a:avLst/>
            </a:prstGeom>
            <a:gradFill flip="none" rotWithShape="1">
              <a:gsLst>
                <a:gs pos="0">
                  <a:srgbClr val="286482">
                    <a:tint val="66000"/>
                    <a:satMod val="160000"/>
                    <a:alpha val="20000"/>
                  </a:srgbClr>
                </a:gs>
                <a:gs pos="100000">
                  <a:srgbClr val="286482">
                    <a:tint val="23500"/>
                    <a:satMod val="160000"/>
                    <a:alpha val="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2" name="Subtitle 2"/>
          <p:cNvSpPr txBox="1">
            <a:spLocks/>
          </p:cNvSpPr>
          <p:nvPr userDrawn="1"/>
        </p:nvSpPr>
        <p:spPr>
          <a:xfrm>
            <a:off x="463550" y="6400800"/>
            <a:ext cx="8229600" cy="3000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IN" sz="1000" dirty="0" smtClean="0">
                <a:solidFill>
                  <a:srgbClr val="D1EDF5"/>
                </a:solidFill>
              </a:rPr>
              <a:t>Copyright © by Houghton Mifflin Harcourt Publishing Company</a:t>
            </a:r>
            <a:endParaRPr lang="en-US" sz="1000" dirty="0" smtClean="0">
              <a:solidFill>
                <a:srgbClr val="D1EDF5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Oval 32"/>
          <p:cNvSpPr/>
          <p:nvPr userDrawn="1"/>
        </p:nvSpPr>
        <p:spPr>
          <a:xfrm>
            <a:off x="83502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" name="Oval 35"/>
          <p:cNvSpPr/>
          <p:nvPr userDrawn="1"/>
        </p:nvSpPr>
        <p:spPr>
          <a:xfrm>
            <a:off x="78930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Oval 38"/>
          <p:cNvSpPr/>
          <p:nvPr userDrawn="1"/>
        </p:nvSpPr>
        <p:spPr>
          <a:xfrm>
            <a:off x="74358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304800" y="6184900"/>
            <a:ext cx="990600" cy="2365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itchFamily="34" charset="0"/>
                <a:cs typeface="Verdana" pitchFamily="34" charset="0"/>
              </a:rPr>
              <a:t>Previous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3081" name="Group 49"/>
          <p:cNvGrpSpPr>
            <a:grpSpLocks/>
          </p:cNvGrpSpPr>
          <p:nvPr/>
        </p:nvGrpSpPr>
        <p:grpSpPr bwMode="auto">
          <a:xfrm>
            <a:off x="650875" y="5903913"/>
            <a:ext cx="284163" cy="284162"/>
            <a:chOff x="914400" y="4771967"/>
            <a:chExt cx="362066" cy="362066"/>
          </a:xfrm>
        </p:grpSpPr>
        <p:sp>
          <p:nvSpPr>
            <p:cNvPr id="46" name="Oval 45"/>
            <p:cNvSpPr/>
            <p:nvPr/>
          </p:nvSpPr>
          <p:spPr>
            <a:xfrm>
              <a:off x="914400" y="4771967"/>
              <a:ext cx="362066" cy="3620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47" name="Isosceles Triangle 46">
              <a:hlinkClick r:id="" action="ppaction://hlinkshowjump?jump=previousslide"/>
            </p:cNvPr>
            <p:cNvSpPr/>
            <p:nvPr/>
          </p:nvSpPr>
          <p:spPr>
            <a:xfrm rot="16200000">
              <a:off x="1009468" y="4877149"/>
              <a:ext cx="151703" cy="151703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3082" name="Picture 36" descr="C:\Users\suraj.prakash\Desktop\ppt\Untitled-6.png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250825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Subtitle 2"/>
          <p:cNvSpPr txBox="1">
            <a:spLocks/>
          </p:cNvSpPr>
          <p:nvPr userDrawn="1"/>
        </p:nvSpPr>
        <p:spPr>
          <a:xfrm>
            <a:off x="463550" y="696913"/>
            <a:ext cx="8229600" cy="2365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sz="1100" dirty="0" smtClean="0">
                <a:solidFill>
                  <a:srgbClr val="376092"/>
                </a:solidFill>
                <a:ea typeface="Verdana" pitchFamily="34" charset="0"/>
                <a:cs typeface="Verdana" pitchFamily="34" charset="0"/>
              </a:rPr>
              <a:t>Chapter 2</a:t>
            </a:r>
          </a:p>
        </p:txBody>
      </p:sp>
      <p:pic>
        <p:nvPicPr>
          <p:cNvPr id="3084" name="Picture 20" descr="C:\Users\suraj.prakash\Desktop\ppt\Untitled-3.png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223838"/>
            <a:ext cx="2286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Subtitle 2"/>
          <p:cNvSpPr txBox="1">
            <a:spLocks/>
          </p:cNvSpPr>
          <p:nvPr userDrawn="1"/>
        </p:nvSpPr>
        <p:spPr>
          <a:xfrm>
            <a:off x="254000" y="161925"/>
            <a:ext cx="3962400" cy="3810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Geography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" name="Picture 18" descr="C:\Users\suraj.prakash\Desktop\ppt\Untitled-1.png">
            <a:hlinkClick r:id="rId5" action="ppaction://hlinksldjump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233363"/>
            <a:ext cx="2254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A Living Planet</a:t>
            </a:r>
          </a:p>
        </p:txBody>
      </p:sp>
      <p:sp>
        <p:nvSpPr>
          <p:cNvPr id="8195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en-US" sz="2200" b="1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Physical Geography</a:t>
            </a:r>
            <a:endParaRPr lang="en-US" altLang="en-US" sz="2200" b="1">
              <a:solidFill>
                <a:srgbClr val="AE4935"/>
              </a:solidFill>
              <a:latin typeface="Calibri" pitchFamily="34" charset="0"/>
            </a:endParaRPr>
          </a:p>
        </p:txBody>
      </p:sp>
      <p:sp>
        <p:nvSpPr>
          <p:cNvPr id="8196" name="Text Box 16"/>
          <p:cNvSpPr txBox="1">
            <a:spLocks noChangeArrowheads="1"/>
          </p:cNvSpPr>
          <p:nvPr/>
        </p:nvSpPr>
        <p:spPr bwMode="auto">
          <a:xfrm>
            <a:off x="669925" y="2239963"/>
            <a:ext cx="76422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500">
                <a:latin typeface="Calibri" pitchFamily="34" charset="0"/>
                <a:ea typeface="Verdana" pitchFamily="34" charset="0"/>
                <a:cs typeface="Verdana" pitchFamily="34" charset="0"/>
              </a:rPr>
              <a:t>The geography and structure of the earth are continually being changed by internal forces, like plate tectonics, and external forces, like the weather.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435" name="Text Box 160"/>
          <p:cNvSpPr txBox="1">
            <a:spLocks noChangeArrowheads="1"/>
          </p:cNvSpPr>
          <p:nvPr/>
        </p:nvSpPr>
        <p:spPr bwMode="auto">
          <a:xfrm>
            <a:off x="630238" y="2319338"/>
            <a:ext cx="66976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>
                <a:latin typeface="Calibri" pitchFamily="34" charset="0"/>
              </a:rPr>
              <a:t>Ocean Motion</a:t>
            </a:r>
          </a:p>
        </p:txBody>
      </p:sp>
      <p:sp>
        <p:nvSpPr>
          <p:cNvPr id="18436" name="Rectangle 158"/>
          <p:cNvSpPr>
            <a:spLocks noChangeArrowheads="1"/>
          </p:cNvSpPr>
          <p:nvPr/>
        </p:nvSpPr>
        <p:spPr bwMode="auto">
          <a:xfrm>
            <a:off x="457200" y="1735138"/>
            <a:ext cx="17145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b="1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Bodies of Water</a:t>
            </a:r>
          </a:p>
        </p:txBody>
      </p:sp>
      <p:sp>
        <p:nvSpPr>
          <p:cNvPr id="18437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Bodies of Water and Landforms</a:t>
            </a:r>
          </a:p>
        </p:txBody>
      </p:sp>
      <p:sp>
        <p:nvSpPr>
          <p:cNvPr id="18438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b="1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Section-2 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117600" y="2684463"/>
            <a:ext cx="5675313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The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ocean circulates through currents, waves, tides 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Currents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act like rivers flowing through the ocean 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Waves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are swells or ridges produced by winds 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Tides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are the regular rising and falling of the ocean</a:t>
            </a:r>
          </a:p>
          <a:p>
            <a:pPr marL="1146175" indent="0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created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by gravitational pull of the moon or sun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Motion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of ocean helps distribute heat on the planet</a:t>
            </a:r>
          </a:p>
          <a:p>
            <a:pPr marL="1146175" indent="0" eaLnBrk="1" hangingPunct="1">
              <a:lnSpc>
                <a:spcPct val="80000"/>
              </a:lnSpc>
              <a:spcBef>
                <a:spcPct val="50000"/>
              </a:spcBef>
              <a:tabLst>
                <a:tab pos="1146175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winds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are heated and cooled by ocean water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684213" y="3024188"/>
            <a:ext cx="6470650" cy="190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6538" indent="-236538">
              <a:tabLst>
                <a:tab pos="236538" algn="l"/>
                <a:tab pos="457200" algn="l"/>
              </a:tabLst>
              <a:defRPr/>
            </a:pPr>
            <a:r>
              <a:rPr lang="en-US" alt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Lakes, Rivers, and Streams</a:t>
            </a:r>
            <a:r>
              <a:rPr lang="en-US" altLang="en-US" sz="2000" b="1" dirty="0">
                <a:latin typeface="Arial" pitchFamily="34" charset="0"/>
              </a:rPr>
              <a:t> </a:t>
            </a:r>
            <a:endParaRPr lang="en-US" altLang="en-US" sz="2000" dirty="0">
              <a:latin typeface="Arial" pitchFamily="34" charset="0"/>
            </a:endParaRPr>
          </a:p>
          <a:p>
            <a:pPr marL="620713" indent="-214313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46513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Lakes hold more than 95% of the earth’s fresh water </a:t>
            </a:r>
          </a:p>
          <a:p>
            <a:pPr marL="620713" indent="-214313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46513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Freshwater lakes, like the Great Lakes, are result of glacial action </a:t>
            </a:r>
          </a:p>
          <a:p>
            <a:pPr marL="620713" indent="-214313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46513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Saltwater lakes form when outlet to sea is cut off:</a:t>
            </a:r>
          </a:p>
          <a:p>
            <a:pPr marL="1538288" indent="58738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 streams and rivers carry salts into lake</a:t>
            </a:r>
          </a:p>
          <a:p>
            <a:pPr marL="1538288" indent="58738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 salts build up with nowhere to go </a:t>
            </a:r>
          </a:p>
        </p:txBody>
      </p:sp>
      <p:sp>
        <p:nvSpPr>
          <p:cNvPr id="19459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Bodies of Water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636588" y="2303463"/>
            <a:ext cx="64897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6538" indent="-236538">
              <a:tabLst>
                <a:tab pos="236538" algn="l"/>
                <a:tab pos="457200" algn="l"/>
              </a:tabLst>
              <a:defRPr/>
            </a:pPr>
            <a:r>
              <a:rPr lang="en-US" alt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 Hydrologic Cycle</a:t>
            </a:r>
          </a:p>
          <a:p>
            <a:pPr marL="471488" indent="15240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46513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Hydrologic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Cycle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—cycle of water between atmosphere, oceans, earth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695325" y="3678238"/>
            <a:ext cx="5673725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6538" indent="-236538">
              <a:tabLst>
                <a:tab pos="236538" algn="l"/>
                <a:tab pos="457200" algn="l"/>
              </a:tabLst>
              <a:defRPr/>
            </a:pPr>
            <a:r>
              <a:rPr lang="en-US" alt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Ground Water </a:t>
            </a:r>
          </a:p>
          <a:p>
            <a:pPr marL="620713" indent="-214313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46513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Ground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water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—water held in the pores of rock </a:t>
            </a:r>
          </a:p>
          <a:p>
            <a:pPr marL="620713" indent="-214313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46513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Water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table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—level at which the rock is saturated 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Bodies of Water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681038" y="2306638"/>
            <a:ext cx="599122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6538" indent="-236538">
              <a:tabLst>
                <a:tab pos="236538" algn="l"/>
                <a:tab pos="457200" algn="l"/>
              </a:tabLst>
              <a:defRPr/>
            </a:pPr>
            <a:r>
              <a:rPr lang="en-US" alt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Lakes, Rivers, and Streams </a:t>
            </a:r>
          </a:p>
          <a:p>
            <a:pPr marL="620713" indent="-214313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46513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Rivers and streams carry water to and from larger bodies of water </a:t>
            </a:r>
          </a:p>
          <a:p>
            <a:pPr marL="620713" indent="-214313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46513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Tributaries are smaller rivers, streams that feed into larger ones </a:t>
            </a:r>
          </a:p>
          <a:p>
            <a:pPr marL="620713" indent="-214313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46513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Drainage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basin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—area drained by river and its tributaries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9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>
                <a:solidFill>
                  <a:schemeClr val="bg1"/>
                </a:solidFill>
              </a:rPr>
              <a:t>2</a:t>
            </a:r>
            <a:endParaRPr lang="en-US" altLang="en-US"/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681038" y="3136900"/>
            <a:ext cx="60198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Oceanic Landforms </a:t>
            </a:r>
          </a:p>
          <a:p>
            <a:pPr marL="620713" indent="-214313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46513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Continental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shelf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—sea floor from continent’s edge to deep ocean </a:t>
            </a:r>
          </a:p>
          <a:p>
            <a:pPr marL="620713" indent="-214313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46513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Sea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floor has ridges, valleys, canyons, plains, mountain ranges </a:t>
            </a:r>
          </a:p>
          <a:p>
            <a:pPr marL="620713" indent="-214313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46513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Islands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are formed by volcanoes, sand, or coral deposits 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Landforms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81038" y="2251075"/>
            <a:ext cx="5675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Landforms</a:t>
            </a:r>
            <a:r>
              <a:rPr lang="en-US" altLang="en-US" sz="2000" b="1" dirty="0" smtClean="0"/>
              <a:t> </a:t>
            </a:r>
            <a:endParaRPr lang="en-US" altLang="en-US" sz="1800" dirty="0" smtClean="0"/>
          </a:p>
          <a:p>
            <a:pPr marL="620713" indent="-214313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46513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Landforms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are naturally formed features on Earth’s surface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b="1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Section-3 </a:t>
            </a:r>
          </a:p>
        </p:txBody>
      </p:sp>
      <p:sp>
        <p:nvSpPr>
          <p:cNvPr id="22531" name="Text Box 7"/>
          <p:cNvSpPr txBox="1">
            <a:spLocks noChangeArrowheads="1"/>
          </p:cNvSpPr>
          <p:nvPr/>
        </p:nvSpPr>
        <p:spPr bwMode="auto">
          <a:xfrm>
            <a:off x="1063625" y="1839913"/>
            <a:ext cx="6553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Internal forces reshape the earth’s surface.</a:t>
            </a:r>
          </a:p>
        </p:txBody>
      </p:sp>
      <p:sp>
        <p:nvSpPr>
          <p:cNvPr id="22532" name="Text Box 14"/>
          <p:cNvSpPr txBox="1">
            <a:spLocks noChangeArrowheads="1"/>
          </p:cNvSpPr>
          <p:nvPr/>
        </p:nvSpPr>
        <p:spPr bwMode="auto">
          <a:xfrm>
            <a:off x="1063625" y="2363788"/>
            <a:ext cx="6553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Internal forces shaping the earth often radically alter the lives of people as well. </a:t>
            </a:r>
          </a:p>
        </p:txBody>
      </p:sp>
      <p:sp>
        <p:nvSpPr>
          <p:cNvPr id="22533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Internal Forces Shaping the Earth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60"/>
          <p:cNvSpPr txBox="1">
            <a:spLocks noChangeArrowheads="1"/>
          </p:cNvSpPr>
          <p:nvPr/>
        </p:nvSpPr>
        <p:spPr bwMode="auto">
          <a:xfrm>
            <a:off x="630238" y="2319338"/>
            <a:ext cx="66976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>
                <a:latin typeface="Calibri" pitchFamily="34" charset="0"/>
              </a:rPr>
              <a:t>Continental Landforms</a:t>
            </a:r>
          </a:p>
        </p:txBody>
      </p:sp>
      <p:sp>
        <p:nvSpPr>
          <p:cNvPr id="23555" name="Rectangle 158"/>
          <p:cNvSpPr>
            <a:spLocks noChangeArrowheads="1"/>
          </p:cNvSpPr>
          <p:nvPr/>
        </p:nvSpPr>
        <p:spPr bwMode="auto">
          <a:xfrm>
            <a:off x="457200" y="1735138"/>
            <a:ext cx="11969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b="1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Landforms</a:t>
            </a:r>
          </a:p>
        </p:txBody>
      </p:sp>
      <p:sp>
        <p:nvSpPr>
          <p:cNvPr id="23556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Internal Forces Shaping the Earth</a:t>
            </a:r>
          </a:p>
        </p:txBody>
      </p:sp>
      <p:sp>
        <p:nvSpPr>
          <p:cNvPr id="23557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b="1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Section-3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1114425" y="2684463"/>
            <a:ext cx="6477000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>
                <a:solidFill>
                  <a:srgbClr val="E46C0A"/>
                </a:solidFill>
                <a:latin typeface="Calibri" pitchFamily="34" charset="0"/>
                <a:cs typeface="Arial" charset="0"/>
              </a:rPr>
              <a:t>Relief</a:t>
            </a: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—difference in landform elevation from lowest to highest point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Four categories of relief—mountains, hills, plains, plateaus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>
                <a:solidFill>
                  <a:srgbClr val="E46C0A"/>
                </a:solidFill>
                <a:latin typeface="Calibri" pitchFamily="34" charset="0"/>
                <a:cs typeface="Arial" charset="0"/>
              </a:rPr>
              <a:t>Topography</a:t>
            </a: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—the configurations and distribution of landforms</a:t>
            </a:r>
          </a:p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Topographic map shows vertical dimensions, relationship of landforms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0"/>
          <p:cNvSpPr>
            <a:spLocks noChangeArrowheads="1"/>
          </p:cNvSpPr>
          <p:nvPr/>
        </p:nvSpPr>
        <p:spPr bwMode="auto">
          <a:xfrm>
            <a:off x="-2849563" y="7050088"/>
            <a:ext cx="7877176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				</a:t>
            </a:r>
          </a:p>
        </p:txBody>
      </p:sp>
      <p:sp>
        <p:nvSpPr>
          <p:cNvPr id="24579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Plate Tectonics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81038" y="2179638"/>
            <a:ext cx="56753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The Earth Moves</a:t>
            </a:r>
            <a:endParaRPr lang="en-US" altLang="en-US" sz="1800" dirty="0" smtClean="0"/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1089025" y="2500313"/>
            <a:ext cx="5673725" cy="177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Tectonic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plates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are massive, moving pieces of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Earth’s lithosphere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Plates ride above circulating, heated rock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Geographers study plate movements to understand: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	− how the earth is reshaped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	− how earthquakes and volcanoes are formed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79450" y="4375150"/>
            <a:ext cx="56753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Plate Movement</a:t>
            </a:r>
            <a:endParaRPr lang="en-US" altLang="en-US" sz="1800" dirty="0" smtClean="0"/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1087438" y="4695825"/>
            <a:ext cx="66913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 Plates move in one of four ways: </a:t>
            </a:r>
          </a:p>
        </p:txBody>
      </p:sp>
      <p:sp>
        <p:nvSpPr>
          <p:cNvPr id="24585" name="Rectangle 1"/>
          <p:cNvSpPr>
            <a:spLocks noChangeArrowheads="1"/>
          </p:cNvSpPr>
          <p:nvPr/>
        </p:nvSpPr>
        <p:spPr bwMode="auto">
          <a:xfrm>
            <a:off x="2024063" y="5019675"/>
            <a:ext cx="45720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− by spreading, or moving apart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− subduction, or diving under another plate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− collision, or crashing together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− sliding past each other in a shearing motion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Plate Tectonics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636588" y="2303463"/>
            <a:ext cx="64897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6538" indent="-236538">
              <a:tabLst>
                <a:tab pos="236538" algn="l"/>
                <a:tab pos="457200" algn="l"/>
              </a:tabLst>
              <a:defRPr/>
            </a:pPr>
            <a:r>
              <a:rPr lang="en-US" alt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 Plate Movement</a:t>
            </a:r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1117600" y="2633663"/>
            <a:ext cx="7559675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231775" defTabSz="231775"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31775"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31775"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31775"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31775"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31775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31775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31775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31775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Movement of plates effects surface of the earth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Saudi Arabia–Egypt’s plates are spreading apart, widening Red Sea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India’s plate is crashing into Asian continent, building up Himalayas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Three types of boundaries mark plate movement: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		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  −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divergent boundary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		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  −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convergent boundary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		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  −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transform boundary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>
                <a:solidFill>
                  <a:schemeClr val="bg1"/>
                </a:solidFill>
              </a:rPr>
              <a:t>3</a:t>
            </a:r>
            <a:endParaRPr lang="en-US" altLang="en-US"/>
          </a:p>
        </p:txBody>
      </p:sp>
      <p:sp>
        <p:nvSpPr>
          <p:cNvPr id="26627" name="Rectangle 7"/>
          <p:cNvSpPr>
            <a:spLocks noChangeArrowheads="1"/>
          </p:cNvSpPr>
          <p:nvPr/>
        </p:nvSpPr>
        <p:spPr bwMode="auto">
          <a:xfrm>
            <a:off x="584200" y="2643188"/>
            <a:ext cx="567372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22288" indent="231775" defTabSz="231775"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31775"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31775"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31775"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31775"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31775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31775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31775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31775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Two plates meeting can cause folding, cracking of rock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>
                <a:solidFill>
                  <a:srgbClr val="E46C0A"/>
                </a:solidFill>
                <a:latin typeface="Calibri" pitchFamily="34" charset="0"/>
                <a:cs typeface="Arial" charset="0"/>
              </a:rPr>
              <a:t>Fault</a:t>
            </a: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 occurs when pressure causes rock to fracture, or crack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Fault line is place where plates move past each other </a:t>
            </a:r>
          </a:p>
        </p:txBody>
      </p:sp>
      <p:sp>
        <p:nvSpPr>
          <p:cNvPr id="26628" name="Text Box 9"/>
          <p:cNvSpPr txBox="1">
            <a:spLocks noChangeArrowheads="1"/>
          </p:cNvSpPr>
          <p:nvPr/>
        </p:nvSpPr>
        <p:spPr bwMode="auto">
          <a:xfrm>
            <a:off x="1773238" y="1690688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sz="1600" b="1">
              <a:solidFill>
                <a:srgbClr val="003399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Plate Tectonics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636588" y="2303463"/>
            <a:ext cx="64897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6538" indent="-236538">
              <a:tabLst>
                <a:tab pos="236538" algn="l"/>
                <a:tab pos="457200" algn="l"/>
              </a:tabLst>
              <a:defRPr/>
            </a:pPr>
            <a:r>
              <a:rPr lang="en-US" alt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 Folds and Faults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>
                <a:solidFill>
                  <a:schemeClr val="bg1"/>
                </a:solidFill>
              </a:rPr>
              <a:t>3</a:t>
            </a:r>
            <a:endParaRPr lang="en-US" altLang="en-US"/>
          </a:p>
        </p:txBody>
      </p:sp>
      <p:sp>
        <p:nvSpPr>
          <p:cNvPr id="27651" name="Rectangle 10"/>
          <p:cNvSpPr>
            <a:spLocks noChangeArrowheads="1"/>
          </p:cNvSpPr>
          <p:nvPr/>
        </p:nvSpPr>
        <p:spPr bwMode="auto">
          <a:xfrm>
            <a:off x="608013" y="3375025"/>
            <a:ext cx="6570662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1778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b="1" dirty="0" smtClean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Earthquake Locations </a:t>
            </a:r>
          </a:p>
          <a:p>
            <a:pPr marL="509588" indent="238125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tabLst>
                <a:tab pos="457200" algn="l"/>
                <a:tab pos="51117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Location in the earth where an earthquake begins is called the focus </a:t>
            </a:r>
          </a:p>
          <a:p>
            <a:pPr marL="509588" indent="238125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tabLst>
                <a:tab pos="457200" algn="l"/>
                <a:tab pos="51117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Epicenter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—the point directly above focus on the earth’s surface </a:t>
            </a:r>
          </a:p>
          <a:p>
            <a:pPr marL="509588" indent="238125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tabLst>
                <a:tab pos="457200" algn="l"/>
                <a:tab pos="51117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Nearly 95% of earthquakes occur at tectonic plate boundaries </a:t>
            </a:r>
          </a:p>
        </p:txBody>
      </p:sp>
      <p:sp>
        <p:nvSpPr>
          <p:cNvPr id="27652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584200" y="2643188"/>
            <a:ext cx="6789738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22288" indent="231775" defTabSz="231775"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31775"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31775"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31775"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31775"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31775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31775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31775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31775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An </a:t>
            </a:r>
            <a:r>
              <a:rPr lang="en-US" altLang="en-US" sz="1500" b="1">
                <a:solidFill>
                  <a:srgbClr val="E46C0A"/>
                </a:solidFill>
                <a:latin typeface="Calibri" pitchFamily="34" charset="0"/>
                <a:cs typeface="Arial" charset="0"/>
              </a:rPr>
              <a:t>earthquake</a:t>
            </a: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 occurs when plates grind or slip at a fault line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A </a:t>
            </a:r>
            <a:r>
              <a:rPr lang="en-US" altLang="en-US" sz="1500" b="1">
                <a:solidFill>
                  <a:srgbClr val="E46C0A"/>
                </a:solidFill>
                <a:latin typeface="Calibri" pitchFamily="34" charset="0"/>
                <a:cs typeface="Arial" charset="0"/>
              </a:rPr>
              <a:t>seismograph</a:t>
            </a: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 detects earthquakes and measures the waves they create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endParaRPr lang="en-US" altLang="en-US" sz="150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Earthquakes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636588" y="2303463"/>
            <a:ext cx="64897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6538" indent="-236538">
              <a:tabLst>
                <a:tab pos="236538" algn="l"/>
                <a:tab pos="457200" algn="l"/>
              </a:tabLst>
              <a:defRPr/>
            </a:pPr>
            <a:r>
              <a:rPr lang="en-US" alt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 The Earth Trembles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The Earth Inside and Out</a:t>
            </a:r>
          </a:p>
        </p:txBody>
      </p:sp>
      <p:sp>
        <p:nvSpPr>
          <p:cNvPr id="10243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b="1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Section-1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071563" y="1803400"/>
            <a:ext cx="65532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"/>
              <a:t>•  </a:t>
            </a:r>
            <a:r>
              <a:rPr lang="en-US" altLang="en-US" sz="1500">
                <a:solidFill>
                  <a:srgbClr val="000000"/>
                </a:solidFill>
                <a:latin typeface="Calibri" pitchFamily="34" charset="0"/>
                <a:cs typeface="Times" pitchFamily="18" charset="0"/>
              </a:rPr>
              <a:t>The earth is the only habitable planet in the sun’s solar system. 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1071563" y="2327275"/>
            <a:ext cx="6553200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>
              <a:spcBef>
                <a:spcPct val="50000"/>
              </a:spcBef>
              <a:tabLst>
                <a:tab pos="174625" algn="l"/>
              </a:tabLst>
              <a:defRPr/>
            </a:pPr>
            <a:r>
              <a:rPr lang="en-US" altLang="en-US" sz="1500" dirty="0" smtClean="0"/>
              <a:t>•	</a:t>
            </a:r>
            <a:r>
              <a:rPr lang="en-US" altLang="en-US" sz="1500" dirty="0" smtClean="0">
                <a:solidFill>
                  <a:srgbClr val="000000"/>
                </a:solidFill>
                <a:latin typeface="+mn-lt"/>
                <a:cs typeface="Times" pitchFamily="18" charset="0"/>
              </a:rPr>
              <a:t>The drifting of the continents shaped the world we live in today.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9"/>
          <p:cNvSpPr>
            <a:spLocks noChangeArrowheads="1"/>
          </p:cNvSpPr>
          <p:nvPr/>
        </p:nvSpPr>
        <p:spPr bwMode="auto">
          <a:xfrm>
            <a:off x="700088" y="4546600"/>
            <a:ext cx="6586537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6538" algn="l"/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6538" algn="l"/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6538" algn="l"/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6538" algn="l"/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6538" algn="l"/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b="1" dirty="0" smtClean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Tsunami </a:t>
            </a:r>
          </a:p>
          <a:p>
            <a:pPr marL="403225" indent="285750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tabLst>
                <a:tab pos="403225" algn="l"/>
                <a:tab pos="4064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Tsunami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, a giant ocean wave, begins at epicenter of an earthquake: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tabLst>
                <a:tab pos="236538" algn="l"/>
                <a:tab pos="406400" algn="l"/>
                <a:tab pos="131762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		− travels at up to 450 mph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tabLst>
                <a:tab pos="236538" algn="l"/>
                <a:tab pos="406400" algn="l"/>
                <a:tab pos="131762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		− waves of 50–100 ft. or higher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Earthquakes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636588" y="2303463"/>
            <a:ext cx="64897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6538" indent="-236538">
              <a:tabLst>
                <a:tab pos="236538" algn="l"/>
                <a:tab pos="457200" algn="l"/>
              </a:tabLst>
              <a:defRPr/>
            </a:pPr>
            <a:r>
              <a:rPr lang="en-US" alt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 Earthquake Damage</a:t>
            </a:r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1117600" y="2633663"/>
            <a:ext cx="7559675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231775" defTabSz="231775"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31775"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31775"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31775"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31775"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31775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31775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31775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31775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Earthquakes release energy in the form of motion, causing:</a:t>
            </a:r>
          </a:p>
          <a:p>
            <a:pPr indent="914400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− landslides</a:t>
            </a:r>
          </a:p>
          <a:p>
            <a:pPr indent="914400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− land displacement</a:t>
            </a:r>
          </a:p>
          <a:p>
            <a:pPr indent="914400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− fires (broken gas lines)</a:t>
            </a:r>
          </a:p>
          <a:p>
            <a:pPr indent="914400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− collapsed buildings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Richter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Scale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—numeric scale showing relative strength of earthquake</a:t>
            </a:r>
            <a:endParaRPr lang="en-US" altLang="en-US" sz="1500" dirty="0" smtClean="0">
              <a:solidFill>
                <a:srgbClr val="0033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endParaRPr lang="en-US" altLang="en-US" sz="1500" dirty="0" smtClean="0">
              <a:solidFill>
                <a:srgbClr val="0033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ubtitle 2"/>
          <p:cNvSpPr txBox="1">
            <a:spLocks/>
          </p:cNvSpPr>
          <p:nvPr/>
        </p:nvSpPr>
        <p:spPr bwMode="auto">
          <a:xfrm>
            <a:off x="7010400" y="6161088"/>
            <a:ext cx="11430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Volcanoes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9700" name="Rectangle 7"/>
          <p:cNvSpPr>
            <a:spLocks noChangeArrowheads="1"/>
          </p:cNvSpPr>
          <p:nvPr/>
        </p:nvSpPr>
        <p:spPr bwMode="auto">
          <a:xfrm>
            <a:off x="681038" y="2246313"/>
            <a:ext cx="694372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b="1" dirty="0" smtClean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The Explosive Earth</a:t>
            </a:r>
            <a:r>
              <a:rPr lang="en-US" altLang="en-US" sz="2000" b="1" dirty="0" smtClean="0"/>
              <a:t> </a:t>
            </a:r>
            <a:endParaRPr lang="en-US" altLang="en-US" sz="2000" dirty="0" smtClean="0"/>
          </a:p>
          <a:p>
            <a:pPr marL="628650" indent="-2254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03225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Volcano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—underground materials pour from crack in the earth’s surface </a:t>
            </a:r>
          </a:p>
          <a:p>
            <a:pPr marL="628650" indent="-2254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03225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Most volcanoes occur at tectonic plate boundaries </a:t>
            </a:r>
          </a:p>
        </p:txBody>
      </p:sp>
      <p:sp>
        <p:nvSpPr>
          <p:cNvPr id="29701" name="Rectangle 10"/>
          <p:cNvSpPr>
            <a:spLocks noChangeArrowheads="1"/>
          </p:cNvSpPr>
          <p:nvPr/>
        </p:nvSpPr>
        <p:spPr bwMode="auto">
          <a:xfrm>
            <a:off x="681038" y="3457575"/>
            <a:ext cx="6943725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6538" algn="l"/>
                <a:tab pos="46513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6538" algn="l"/>
                <a:tab pos="46513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6538" algn="l"/>
                <a:tab pos="46513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6538" algn="l"/>
                <a:tab pos="46513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6538" algn="l"/>
                <a:tab pos="46513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6513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6513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6513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6513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b="1" dirty="0" smtClean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Volcanic Action </a:t>
            </a:r>
          </a:p>
          <a:p>
            <a:pPr marL="628650" indent="-2254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03225" algn="l"/>
                <a:tab pos="46513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Eruption—lava, gases, ash, dust, explode from vent in Earth’s crust </a:t>
            </a:r>
          </a:p>
          <a:p>
            <a:pPr marL="628650" indent="-2254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03225" algn="l"/>
                <a:tab pos="46513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Lava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—magma that has reached the earth’s surface; may create landform </a:t>
            </a:r>
          </a:p>
          <a:p>
            <a:pPr>
              <a:defRPr/>
            </a:pP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Volcanoes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0723" name="Rectangle 7"/>
          <p:cNvSpPr>
            <a:spLocks noChangeArrowheads="1"/>
          </p:cNvSpPr>
          <p:nvPr/>
        </p:nvSpPr>
        <p:spPr bwMode="auto">
          <a:xfrm>
            <a:off x="593725" y="2273300"/>
            <a:ext cx="7054850" cy="274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1206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Ring of Fire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Ring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of Fire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—zone around rim of Pacific Ocean:</a:t>
            </a:r>
          </a:p>
          <a:p>
            <a:pPr defTabSz="137795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		− meeting point of eight tectonic plates </a:t>
            </a:r>
          </a:p>
          <a:p>
            <a:pPr defTabSz="137795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		− vast majority of the earth’s active volcanoes located here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“Hot spots” are where magma rises to surface from mantle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Hot springs, geysers indicate high temperatures in earth’s crust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Some volcanic action is useful:</a:t>
            </a:r>
          </a:p>
          <a:p>
            <a:pPr defTabSz="688975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			− volcanic ash produces fertile soil</a:t>
            </a:r>
          </a:p>
          <a:p>
            <a:pPr defTabSz="688975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			− hot springs are tapped for heat, energy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b="1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Section-4 </a:t>
            </a:r>
          </a:p>
        </p:txBody>
      </p:sp>
      <p:sp>
        <p:nvSpPr>
          <p:cNvPr id="31747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External Forces Shaping the Earth</a:t>
            </a: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1057275" y="1797050"/>
            <a:ext cx="65532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Wind, heat, cold, glaciers, rivers, and floods alter the surface of the earth.</a:t>
            </a:r>
          </a:p>
        </p:txBody>
      </p:sp>
      <p:sp>
        <p:nvSpPr>
          <p:cNvPr id="31749" name="Text Box 13"/>
          <p:cNvSpPr txBox="1">
            <a:spLocks noChangeArrowheads="1"/>
          </p:cNvSpPr>
          <p:nvPr/>
        </p:nvSpPr>
        <p:spPr bwMode="auto">
          <a:xfrm>
            <a:off x="1063625" y="2314575"/>
            <a:ext cx="65532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The results of weathering and erosion change the way humans interact with the environment.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630238" y="3836988"/>
            <a:ext cx="6815137" cy="144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6538" indent="-236538">
              <a:tabLst>
                <a:tab pos="236538" algn="l"/>
                <a:tab pos="457200" algn="l"/>
              </a:tabLst>
              <a:defRPr/>
            </a:pPr>
            <a:r>
              <a:rPr lang="en-US" altLang="en-US" sz="1600" b="1" dirty="0">
                <a:latin typeface="Calibri" pitchFamily="34" charset="0"/>
              </a:rPr>
              <a:t>Mechanical Weathering </a:t>
            </a:r>
          </a:p>
          <a:p>
            <a:pPr marL="682625" indent="-217488" eaLnBrk="1" hangingPunct="1">
              <a:spcBef>
                <a:spcPct val="50000"/>
              </a:spcBef>
              <a:buFont typeface="Arial" pitchFamily="34" charset="0"/>
              <a:buChar char="•"/>
              <a:tabLst>
                <a:tab pos="5080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Mechanical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weathering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—processes that break rock into smaller pieces </a:t>
            </a:r>
          </a:p>
          <a:p>
            <a:pPr marL="682625" indent="-217488" eaLnBrk="1" hangingPunct="1"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Does not change rock’s composition, only size </a:t>
            </a:r>
          </a:p>
          <a:p>
            <a:pPr marL="682625" indent="-217488" eaLnBrk="1" hangingPunct="1"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Examples: frost, plant roots, road construction, mining </a:t>
            </a:r>
            <a:r>
              <a:rPr lang="en-US" altLang="en-US" sz="1800" dirty="0">
                <a:latin typeface="Times" pitchFamily="18" charset="0"/>
              </a:rPr>
              <a:t>	</a:t>
            </a:r>
          </a:p>
        </p:txBody>
      </p:sp>
      <p:sp>
        <p:nvSpPr>
          <p:cNvPr id="32771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772" name="Rectangle 158"/>
          <p:cNvSpPr>
            <a:spLocks noChangeArrowheads="1"/>
          </p:cNvSpPr>
          <p:nvPr/>
        </p:nvSpPr>
        <p:spPr bwMode="auto">
          <a:xfrm>
            <a:off x="457200" y="1735138"/>
            <a:ext cx="13033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b="1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Weathering</a:t>
            </a:r>
          </a:p>
        </p:txBody>
      </p:sp>
      <p:sp>
        <p:nvSpPr>
          <p:cNvPr id="32773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b="1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Section-4 </a:t>
            </a:r>
          </a:p>
        </p:txBody>
      </p:sp>
      <p:sp>
        <p:nvSpPr>
          <p:cNvPr id="32774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External Forces Shaping the Earth</a:t>
            </a: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630238" y="2279650"/>
            <a:ext cx="6697662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6538" indent="-236538">
              <a:tabLst>
                <a:tab pos="236538" algn="l"/>
                <a:tab pos="457200" algn="l"/>
              </a:tabLst>
              <a:defRPr/>
            </a:pPr>
            <a:r>
              <a:rPr lang="en-US" altLang="en-US" sz="1600" b="1" dirty="0">
                <a:latin typeface="Calibri" pitchFamily="34" charset="0"/>
              </a:rPr>
              <a:t>Altering the Landscape </a:t>
            </a:r>
          </a:p>
          <a:p>
            <a:pPr marL="682625" indent="-217488" eaLnBrk="1" hangingPunct="1"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Weathering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—processes that alter rock on or near the earth’s surface </a:t>
            </a:r>
          </a:p>
          <a:p>
            <a:pPr marL="682625" indent="-217488" eaLnBrk="1" hangingPunct="1"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Can change landscapes over time and create soil for plant life</a:t>
            </a:r>
          </a:p>
          <a:p>
            <a:pPr marL="682625" indent="-217488" eaLnBrk="1" hangingPunct="1"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Sediment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—mud, sand, silt created by weathering processes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5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>
                <a:solidFill>
                  <a:schemeClr val="bg1"/>
                </a:solidFill>
              </a:rPr>
              <a:t>4</a:t>
            </a:r>
            <a:endParaRPr lang="en-US" altLang="en-US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Weathering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3796" name="Rectangle 7"/>
          <p:cNvSpPr>
            <a:spLocks noChangeArrowheads="1"/>
          </p:cNvSpPr>
          <p:nvPr/>
        </p:nvSpPr>
        <p:spPr bwMode="auto">
          <a:xfrm>
            <a:off x="550863" y="2305050"/>
            <a:ext cx="7808912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1206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b="1" dirty="0" smtClean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Chemical Weathering </a:t>
            </a:r>
          </a:p>
          <a:p>
            <a:pPr marL="568325" indent="333375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tabLst>
                <a:tab pos="457200" algn="l"/>
                <a:tab pos="569913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Chemical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weathering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—interaction of elements creates new substance </a:t>
            </a:r>
          </a:p>
          <a:p>
            <a:pPr marL="568325" indent="333375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tabLst>
                <a:tab pos="457200" algn="l"/>
                <a:tab pos="569913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Example: when iron rusts it reacts to oxygen in air and crumbles</a:t>
            </a:r>
          </a:p>
          <a:p>
            <a:pPr marL="568325" indent="333375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tabLst>
                <a:tab pos="457200" algn="l"/>
                <a:tab pos="569913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Warm, moist climates produce more chemical weathering than cool, dry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5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>
                <a:solidFill>
                  <a:schemeClr val="bg1"/>
                </a:solidFill>
              </a:rPr>
              <a:t>4</a:t>
            </a:r>
            <a:endParaRPr lang="en-US" altLang="en-US"/>
          </a:p>
        </p:txBody>
      </p:sp>
      <p:sp>
        <p:nvSpPr>
          <p:cNvPr id="34819" name="Rectangle 18"/>
          <p:cNvSpPr>
            <a:spLocks noChangeArrowheads="1"/>
          </p:cNvSpPr>
          <p:nvPr/>
        </p:nvSpPr>
        <p:spPr bwMode="auto">
          <a:xfrm>
            <a:off x="544513" y="3760788"/>
            <a:ext cx="8599487" cy="151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1206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b="1" dirty="0" smtClean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Water Erosion </a:t>
            </a:r>
          </a:p>
          <a:p>
            <a:pPr marL="569913" indent="177800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tabLst>
                <a:tab pos="236538" algn="l"/>
                <a:tab pos="457200" algn="l"/>
                <a:tab pos="170973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Most streams erode vertically and horizontally </a:t>
            </a:r>
          </a:p>
          <a:p>
            <a:pPr indent="1366838" eaLnBrk="1" hangingPunct="1">
              <a:lnSpc>
                <a:spcPct val="80000"/>
              </a:lnSpc>
              <a:spcBef>
                <a:spcPct val="50000"/>
              </a:spcBef>
              <a:tabLst>
                <a:tab pos="236538" algn="l"/>
                <a:tab pos="457200" algn="l"/>
                <a:tab pos="170973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− a valley cut by a stream gets deeper, wider; forms v-shaped valley </a:t>
            </a:r>
          </a:p>
          <a:p>
            <a:pPr indent="1366838" eaLnBrk="1" hangingPunct="1">
              <a:lnSpc>
                <a:spcPct val="80000"/>
              </a:lnSpc>
              <a:spcBef>
                <a:spcPct val="50000"/>
              </a:spcBef>
              <a:tabLst>
                <a:tab pos="236538" algn="l"/>
                <a:tab pos="457200" algn="l"/>
                <a:tab pos="170973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− a river deposits sediment at ocean, creates </a:t>
            </a:r>
            <a:r>
              <a:rPr lang="en-US" altLang="en-US" sz="1500" b="1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delta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—fan-like landform </a:t>
            </a:r>
          </a:p>
          <a:p>
            <a:pPr>
              <a:defRPr/>
            </a:pPr>
            <a:r>
              <a:rPr lang="en-US" altLang="en-US" sz="1800" dirty="0" smtClean="0">
                <a:latin typeface="Times" pitchFamily="18" charset="0"/>
              </a:rPr>
              <a:t>	</a:t>
            </a:r>
          </a:p>
        </p:txBody>
      </p:sp>
      <p:sp>
        <p:nvSpPr>
          <p:cNvPr id="34820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Erosion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4822" name="Rectangle 7"/>
          <p:cNvSpPr>
            <a:spLocks noChangeArrowheads="1"/>
          </p:cNvSpPr>
          <p:nvPr/>
        </p:nvSpPr>
        <p:spPr bwMode="auto">
          <a:xfrm>
            <a:off x="549275" y="2317750"/>
            <a:ext cx="8377238" cy="151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1206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b="1" dirty="0" smtClean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Weathered Material Moves </a:t>
            </a:r>
          </a:p>
          <a:p>
            <a:pPr marL="568325" indent="179388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tabLst>
                <a:tab pos="457200" algn="l"/>
                <a:tab pos="569913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Erosion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—when weathered material moves by winds, water, ice, gravity</a:t>
            </a:r>
          </a:p>
          <a:p>
            <a:pPr marL="568325" indent="179388" defTabSz="795338" eaLnBrk="1" hangingPunct="1"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569913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	− movement grinds rock into smaller pieces, carries to new location</a:t>
            </a:r>
          </a:p>
          <a:p>
            <a:pPr marL="568325" indent="179388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tabLst>
                <a:tab pos="457200" algn="l"/>
                <a:tab pos="569913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Example: water carries topsoil from hill to river, river narrows</a:t>
            </a:r>
          </a:p>
          <a:p>
            <a:pPr>
              <a:defRPr/>
            </a:pP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Erosion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5843" name="Rectangle 7"/>
          <p:cNvSpPr>
            <a:spLocks noChangeArrowheads="1"/>
          </p:cNvSpPr>
          <p:nvPr/>
        </p:nvSpPr>
        <p:spPr bwMode="auto">
          <a:xfrm>
            <a:off x="549275" y="2305050"/>
            <a:ext cx="608965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1206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b="1" dirty="0" smtClean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Wind Erosion </a:t>
            </a:r>
          </a:p>
          <a:p>
            <a:pPr marL="568325" indent="227013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tabLst>
                <a:tab pos="285750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Wind transports sediment from one place to another </a:t>
            </a:r>
          </a:p>
          <a:p>
            <a:pPr marL="568325" indent="227013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tabLst>
                <a:tab pos="285750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Loess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—wind-blown silt and clay sediment; produces fertile soil</a:t>
            </a:r>
          </a:p>
          <a:p>
            <a:pPr>
              <a:defRPr/>
            </a:pPr>
            <a:r>
              <a:rPr lang="en-US" altLang="en-US" sz="1800" b="1" dirty="0" smtClean="0">
                <a:cs typeface="Arial" charset="0"/>
              </a:rPr>
              <a:t> </a:t>
            </a:r>
            <a:endParaRPr lang="en-US" altLang="en-US" sz="1800" dirty="0" smtClean="0">
              <a:latin typeface="Times" pitchFamily="18" charset="0"/>
            </a:endParaRPr>
          </a:p>
          <a:p>
            <a:pPr>
              <a:defRPr/>
            </a:pPr>
            <a:endParaRPr lang="en-US" altLang="en-US" sz="1800" dirty="0" smtClean="0"/>
          </a:p>
        </p:txBody>
      </p:sp>
      <p:sp>
        <p:nvSpPr>
          <p:cNvPr id="35844" name="Rectangle 10"/>
          <p:cNvSpPr>
            <a:spLocks noChangeArrowheads="1"/>
          </p:cNvSpPr>
          <p:nvPr/>
        </p:nvSpPr>
        <p:spPr bwMode="auto">
          <a:xfrm>
            <a:off x="541338" y="3365500"/>
            <a:ext cx="7064375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1206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b="1" dirty="0" smtClean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Glacial Erosion </a:t>
            </a:r>
          </a:p>
          <a:p>
            <a:pPr marL="795338" indent="-2254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569913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Glacier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—large, long-lasting mass of ice; forms in mountainous areas </a:t>
            </a:r>
          </a:p>
          <a:p>
            <a:pPr marL="795338" indent="-2254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569913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Glaciation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—changing of landforms by slowly moving glaciers</a:t>
            </a:r>
          </a:p>
          <a:p>
            <a:pPr marL="795338" indent="-2254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569913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Example: cutting u-shaped valleys in land</a:t>
            </a:r>
          </a:p>
          <a:p>
            <a:pPr marL="795338" indent="-2254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569913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Moraine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—hill or ridge formed by rocks deposited by glacier </a:t>
            </a:r>
          </a:p>
          <a:p>
            <a:pPr>
              <a:defRPr/>
            </a:pP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5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>
                <a:solidFill>
                  <a:schemeClr val="bg1"/>
                </a:solidFill>
              </a:rPr>
              <a:t>4</a:t>
            </a:r>
            <a:endParaRPr lang="en-US" altLang="en-US"/>
          </a:p>
        </p:txBody>
      </p:sp>
      <p:sp>
        <p:nvSpPr>
          <p:cNvPr id="36867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Building Soil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6869" name="Rectangle 7"/>
          <p:cNvSpPr>
            <a:spLocks noChangeArrowheads="1"/>
          </p:cNvSpPr>
          <p:nvPr/>
        </p:nvSpPr>
        <p:spPr bwMode="auto">
          <a:xfrm>
            <a:off x="549275" y="2303463"/>
            <a:ext cx="7032625" cy="183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1206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b="1" dirty="0" smtClean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Soil Formation </a:t>
            </a:r>
          </a:p>
          <a:p>
            <a:pPr marL="747713" indent="-17780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Soil—loose mix of weathered rock, organic matter, air, water </a:t>
            </a:r>
          </a:p>
          <a:p>
            <a:pPr marL="747713" indent="-17780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Soil supports plant growth; fertility is dependent on three factors: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160337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		− texture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160337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		− amount of </a:t>
            </a:r>
            <a:r>
              <a:rPr lang="en-US" altLang="en-US" sz="1500" b="1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humus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, which is organic material in soil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160337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		− amount of air and water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Building Soil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7891" name="Rectangle 7"/>
          <p:cNvSpPr>
            <a:spLocks noChangeArrowheads="1"/>
          </p:cNvSpPr>
          <p:nvPr/>
        </p:nvSpPr>
        <p:spPr bwMode="auto">
          <a:xfrm>
            <a:off x="541338" y="2303463"/>
            <a:ext cx="7702550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1206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b="1" dirty="0" smtClean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Soil Factors </a:t>
            </a:r>
          </a:p>
          <a:p>
            <a:pPr marL="747713" indent="-17780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569913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When geographers study soil, they look at five factors:</a:t>
            </a:r>
          </a:p>
          <a:p>
            <a:pPr defTabSz="795338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			− parent material—the chemical composition of the original rock</a:t>
            </a:r>
          </a:p>
          <a:p>
            <a:pPr defTabSz="795338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			− relief—the steeper the slope, the greater erosion; less soil made</a:t>
            </a:r>
          </a:p>
          <a:p>
            <a:pPr defTabSz="795338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			− organisms—plants, worms, ants, bacteria loosen soil; supply nutrients</a:t>
            </a:r>
          </a:p>
          <a:p>
            <a:pPr defTabSz="795338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			− climate—hot, cold, wet, dry climates produce different soils</a:t>
            </a:r>
          </a:p>
          <a:p>
            <a:pPr defTabSz="795338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			− time—about 2.5 cubic cm. of soil produced each century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b="1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Section-1 </a:t>
            </a:r>
          </a:p>
        </p:txBody>
      </p:sp>
      <p:sp>
        <p:nvSpPr>
          <p:cNvPr id="11267" name="Text Box 160"/>
          <p:cNvSpPr txBox="1">
            <a:spLocks noChangeArrowheads="1"/>
          </p:cNvSpPr>
          <p:nvPr/>
        </p:nvSpPr>
        <p:spPr bwMode="auto">
          <a:xfrm>
            <a:off x="630238" y="2319338"/>
            <a:ext cx="66976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>
                <a:latin typeface="Calibri" pitchFamily="34" charset="0"/>
              </a:rPr>
              <a:t>Continental Puzzle</a:t>
            </a:r>
          </a:p>
        </p:txBody>
      </p:sp>
      <p:sp>
        <p:nvSpPr>
          <p:cNvPr id="11268" name="Rectangle 158"/>
          <p:cNvSpPr>
            <a:spLocks noChangeArrowheads="1"/>
          </p:cNvSpPr>
          <p:nvPr/>
        </p:nvSpPr>
        <p:spPr bwMode="auto">
          <a:xfrm>
            <a:off x="457200" y="1735138"/>
            <a:ext cx="6937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b="1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Earth</a:t>
            </a:r>
          </a:p>
        </p:txBody>
      </p:sp>
      <p:sp>
        <p:nvSpPr>
          <p:cNvPr id="11269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The Earth Inside and Out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1108075" y="2676525"/>
            <a:ext cx="7065963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The seven continents on earth fit together like a jigsaw puzzle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>
                <a:solidFill>
                  <a:srgbClr val="E46C0A"/>
                </a:solidFill>
                <a:latin typeface="Calibri" pitchFamily="34" charset="0"/>
                <a:cs typeface="Arial" charset="0"/>
              </a:rPr>
              <a:t>Continents</a:t>
            </a: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—landmasses above water on Earth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Francis Bacon (1620) first to suggest 7 continents were once one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The Earth’s Neighborhood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Solar System 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1109663" y="2681288"/>
            <a:ext cx="7567612" cy="177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1775" indent="-23177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Earth is third planet in the solar system of the sun </a:t>
            </a:r>
          </a:p>
          <a:p>
            <a:pPr marL="231775" indent="-23177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Sun is medium-sized star at edge of the Milky Way galaxy</a:t>
            </a:r>
          </a:p>
          <a:p>
            <a:pPr marL="231775" indent="-23177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The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solar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system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includes:</a:t>
            </a:r>
          </a:p>
          <a:p>
            <a:pPr marL="1146175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 sun and nine known planets </a:t>
            </a:r>
          </a:p>
          <a:p>
            <a:pPr marL="1146175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 comets—icy spheres orbiting the sun</a:t>
            </a:r>
          </a:p>
          <a:p>
            <a:pPr marL="1146175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 asteroids—large chunks of rocky material orbiting the sun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8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>
                <a:solidFill>
                  <a:schemeClr val="bg1"/>
                </a:solidFill>
              </a:rPr>
              <a:t>1</a:t>
            </a:r>
            <a:endParaRPr lang="en-US" alt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669925" y="3397250"/>
            <a:ext cx="5675313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Inside the Earth </a:t>
            </a:r>
          </a:p>
          <a:p>
            <a:pPr marL="682625" indent="-2174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46513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The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core is the center of the earth; made up of iron, nickel</a:t>
            </a:r>
          </a:p>
          <a:p>
            <a:pPr marL="682625" indent="-2174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46513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Outer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core is liquid; inner core is solid</a:t>
            </a:r>
          </a:p>
          <a:p>
            <a:pPr marL="682625" indent="-2174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46513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The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mantle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surrounds the core:</a:t>
            </a:r>
          </a:p>
          <a:p>
            <a:pPr marL="1597025" indent="0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has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several layers</a:t>
            </a:r>
          </a:p>
          <a:p>
            <a:pPr marL="1597025" indent="0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contains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most of Earth’s mass  </a:t>
            </a:r>
          </a:p>
          <a:p>
            <a:pPr>
              <a:defRPr/>
            </a:pPr>
            <a:endParaRPr lang="en-US" altLang="en-US" sz="1800" dirty="0" smtClean="0"/>
          </a:p>
          <a:p>
            <a:pPr>
              <a:defRPr/>
            </a:pPr>
            <a:endParaRPr lang="en-US" altLang="en-US" sz="2000" dirty="0" smtClean="0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Matters of Size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Structure of the Earth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3318" name="Rectangle 24"/>
          <p:cNvSpPr>
            <a:spLocks noChangeArrowheads="1"/>
          </p:cNvSpPr>
          <p:nvPr/>
        </p:nvSpPr>
        <p:spPr bwMode="auto">
          <a:xfrm>
            <a:off x="1109663" y="2681288"/>
            <a:ext cx="56737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Circumference of the earth: about 24,900 miles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Diameter of the earth: about 7,900 miles </a:t>
            </a:r>
          </a:p>
        </p:txBody>
      </p:sp>
      <p:sp>
        <p:nvSpPr>
          <p:cNvPr id="13319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>
                <a:solidFill>
                  <a:schemeClr val="bg1"/>
                </a:solidFill>
              </a:rPr>
              <a:t>1</a:t>
            </a:r>
            <a:endParaRPr lang="en-US" alt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682625" y="3505200"/>
            <a:ext cx="5673725" cy="153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6538" indent="-236538">
              <a:tabLst>
                <a:tab pos="236538" algn="l"/>
                <a:tab pos="457200" algn="l"/>
              </a:tabLst>
              <a:defRPr/>
            </a:pPr>
            <a:r>
              <a:rPr lang="en-US" alt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On and Above the Earth </a:t>
            </a:r>
          </a:p>
          <a:p>
            <a:pPr marL="623888" indent="-2174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Atmosphere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is the layer of gasses surrounding the earth: </a:t>
            </a:r>
          </a:p>
          <a:p>
            <a:pPr marL="1597025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 contains oxygen</a:t>
            </a:r>
          </a:p>
          <a:p>
            <a:pPr marL="1597025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 protects Earth from radiation, space debris</a:t>
            </a:r>
          </a:p>
          <a:p>
            <a:pPr marL="1597025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 is the medium for weather and climate </a:t>
            </a:r>
          </a:p>
        </p:txBody>
      </p:sp>
      <p:sp>
        <p:nvSpPr>
          <p:cNvPr id="14340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Inside the Earth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Structure of the Earth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109663" y="2663825"/>
            <a:ext cx="63119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>
                <a:solidFill>
                  <a:srgbClr val="E46C0A"/>
                </a:solidFill>
                <a:latin typeface="Calibri" pitchFamily="34" charset="0"/>
                <a:cs typeface="Arial" charset="0"/>
              </a:rPr>
              <a:t>Magma</a:t>
            </a: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—molten rock that forms in the mantle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>
                <a:solidFill>
                  <a:srgbClr val="E46C0A"/>
                </a:solidFill>
                <a:latin typeface="Calibri" pitchFamily="34" charset="0"/>
                <a:cs typeface="Arial" charset="0"/>
              </a:rPr>
              <a:t>Crust</a:t>
            </a: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—thin layer of rock at Earth’s surface 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On and Above the Earth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Structure of the Earth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1109663" y="2663825"/>
            <a:ext cx="6311900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>
                <a:solidFill>
                  <a:srgbClr val="E46C0A"/>
                </a:solidFill>
                <a:latin typeface="Calibri" pitchFamily="34" charset="0"/>
                <a:cs typeface="Arial" charset="0"/>
              </a:rPr>
              <a:t>Lithosphere</a:t>
            </a: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—solid rock portion of Earth’s surface, forms ocean floor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>
                <a:solidFill>
                  <a:srgbClr val="E46C0A"/>
                </a:solidFill>
                <a:latin typeface="Calibri" pitchFamily="34" charset="0"/>
                <a:cs typeface="Arial" charset="0"/>
              </a:rPr>
              <a:t>Hydrosphere</a:t>
            </a: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—water elements on Earth including atmospheric water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>
                <a:solidFill>
                  <a:srgbClr val="E46C0A"/>
                </a:solidFill>
                <a:latin typeface="Calibri" pitchFamily="34" charset="0"/>
                <a:cs typeface="Arial" charset="0"/>
              </a:rPr>
              <a:t>Biosphere</a:t>
            </a: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—atmosphere, lithosphere, hydrosphere combined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Plants and animals live within biosphere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ChangeArrowheads="1"/>
          </p:cNvSpPr>
          <p:nvPr/>
        </p:nvSpPr>
        <p:spPr bwMode="auto">
          <a:xfrm>
            <a:off x="1774825" y="2159000"/>
            <a:ext cx="5338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sz="1600" b="1">
              <a:solidFill>
                <a:srgbClr val="003399"/>
              </a:solidFill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Continental Drift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Structure of the Earth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1109663" y="2663825"/>
            <a:ext cx="6311900" cy="88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>
                <a:solidFill>
                  <a:srgbClr val="E46C0A"/>
                </a:solidFill>
                <a:latin typeface="Calibri" pitchFamily="34" charset="0"/>
                <a:cs typeface="Arial" charset="0"/>
              </a:rPr>
              <a:t>Continental</a:t>
            </a: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>
                <a:solidFill>
                  <a:srgbClr val="E46C0A"/>
                </a:solidFill>
                <a:latin typeface="Calibri" pitchFamily="34" charset="0"/>
                <a:cs typeface="Arial" charset="0"/>
              </a:rPr>
              <a:t>Drift</a:t>
            </a: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—1912 hypothesis of Alfred Wegener: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Earth once one supercontinent; Wegener calls it Pangaea, “all earth”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Pangaea splits into many plates that slowly drift apart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Bodies of Water and Landforms</a:t>
            </a:r>
          </a:p>
        </p:txBody>
      </p:sp>
      <p:sp>
        <p:nvSpPr>
          <p:cNvPr id="17411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b="1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Section-2 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071563" y="1803400"/>
            <a:ext cx="65532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"/>
              <a:t>•  </a:t>
            </a:r>
            <a:r>
              <a:rPr lang="en-US" altLang="en-US" sz="1500">
                <a:solidFill>
                  <a:srgbClr val="000000"/>
                </a:solidFill>
                <a:latin typeface="Calibri" pitchFamily="34" charset="0"/>
                <a:cs typeface="Times" pitchFamily="18" charset="0"/>
              </a:rPr>
              <a:t>Water covers about three-fourths of the earth’s surface.</a:t>
            </a:r>
          </a:p>
        </p:txBody>
      </p:sp>
      <p:sp>
        <p:nvSpPr>
          <p:cNvPr id="17413" name="Text Box 20"/>
          <p:cNvSpPr txBox="1">
            <a:spLocks noChangeArrowheads="1"/>
          </p:cNvSpPr>
          <p:nvPr/>
        </p:nvSpPr>
        <p:spPr bwMode="auto">
          <a:xfrm>
            <a:off x="1071563" y="2327275"/>
            <a:ext cx="6553200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"/>
              <a:t>•	</a:t>
            </a:r>
            <a:r>
              <a:rPr lang="en-US" altLang="en-US" sz="1500">
                <a:solidFill>
                  <a:srgbClr val="000000"/>
                </a:solidFill>
                <a:latin typeface="Calibri" pitchFamily="34" charset="0"/>
                <a:cs typeface="Times" pitchFamily="18" charset="0"/>
              </a:rPr>
              <a:t>The earth’s surface displays a variety of landforms.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With_Nxt and Pre_Butt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With_Nxt and Pre_Butt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Mila's Mac:Applications (Mac OS 9):Microsoft Office 98:Templates:Blank Presentation</Template>
  <TotalTime>8519</TotalTime>
  <Words>1401</Words>
  <Application>Microsoft Office PowerPoint</Application>
  <PresentationFormat>On-screen Show (4:3)</PresentationFormat>
  <Paragraphs>244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1_Office Theme</vt:lpstr>
      <vt:lpstr>2_With_Nxt and Pre_Button</vt:lpstr>
      <vt:lpstr>3_With_Nxt and Pre_Button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McDougal Littell</dc:creator>
  <cp:lastModifiedBy>PCSD</cp:lastModifiedBy>
  <cp:revision>271</cp:revision>
  <cp:lastPrinted>2014-10-01T12:21:35Z</cp:lastPrinted>
  <dcterms:created xsi:type="dcterms:W3CDTF">2003-09-25T15:40:31Z</dcterms:created>
  <dcterms:modified xsi:type="dcterms:W3CDTF">2014-10-01T12:24:46Z</dcterms:modified>
</cp:coreProperties>
</file>