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66" r:id="rId2"/>
    <p:sldMasterId id="2147483668" r:id="rId3"/>
  </p:sldMasterIdLst>
  <p:sldIdLst>
    <p:sldId id="258" r:id="rId4"/>
    <p:sldId id="274" r:id="rId5"/>
    <p:sldId id="268" r:id="rId6"/>
    <p:sldId id="272" r:id="rId7"/>
    <p:sldId id="27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50021"/>
    <a:srgbClr val="CC0000"/>
    <a:srgbClr val="FF0000"/>
    <a:srgbClr val="008000"/>
    <a:srgbClr val="CB6E1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4640" autoAdjust="0"/>
  </p:normalViewPr>
  <p:slideViewPr>
    <p:cSldViewPr snapToGrid="0">
      <p:cViewPr>
        <p:scale>
          <a:sx n="100" d="100"/>
          <a:sy n="100" d="100"/>
        </p:scale>
        <p:origin x="-792" y="648"/>
      </p:cViewPr>
      <p:guideLst>
        <p:guide orient="horz" pos="2160"/>
        <p:guide orient="horz" pos="2073"/>
        <p:guide orient="horz" pos="2764"/>
        <p:guide orient="horz" pos="1706"/>
        <p:guide orient="horz" pos="1879"/>
        <p:guide orient="horz" pos="2225"/>
        <p:guide pos="2880"/>
        <p:guide pos="5001"/>
        <p:guide pos="4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4660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99941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41393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8268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42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1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43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1027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750" y="6175375"/>
            <a:ext cx="990600" cy="236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029" name="Group 24"/>
          <p:cNvGrpSpPr>
            <a:grpSpLocks/>
          </p:cNvGrpSpPr>
          <p:nvPr userDrawn="1"/>
        </p:nvGrpSpPr>
        <p:grpSpPr bwMode="auto">
          <a:xfrm>
            <a:off x="8266113" y="5903913"/>
            <a:ext cx="277812" cy="279400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40005" y="5507313"/>
              <a:ext cx="152232" cy="1531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8350250" y="171450"/>
            <a:ext cx="361950" cy="361950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1039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Oval 19"/>
          <p:cNvSpPr/>
          <p:nvPr userDrawn="1"/>
        </p:nvSpPr>
        <p:spPr bwMode="auto"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</a:t>
            </a:r>
          </a:p>
        </p:txBody>
      </p:sp>
      <p:sp>
        <p:nvSpPr>
          <p:cNvPr id="3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6" name="Picture 18" descr="C:\Users\suraj.prakash\Desktop\ppt\Untitled-1.png">
            <a:hlinkClick r:id="rId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699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056" name="Group 40"/>
          <p:cNvGrpSpPr>
            <a:grpSpLocks/>
          </p:cNvGrpSpPr>
          <p:nvPr userDrawn="1"/>
        </p:nvGrpSpPr>
        <p:grpSpPr bwMode="auto">
          <a:xfrm>
            <a:off x="7905750" y="5903913"/>
            <a:ext cx="990600" cy="508000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6267"/>
              <a:ext cx="990600" cy="234533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2067" name="Group 42"/>
            <p:cNvGrpSpPr>
              <a:grpSpLocks/>
            </p:cNvGrpSpPr>
            <p:nvPr userDrawn="1"/>
          </p:nvGrpSpPr>
          <p:grpSpPr bwMode="auto"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4182" y="5402832"/>
                <a:ext cx="361173" cy="362593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40211" y="5507765"/>
                <a:ext cx="152454" cy="15272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058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9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</a:t>
            </a:r>
          </a:p>
        </p:txBody>
      </p:sp>
      <p:pic>
        <p:nvPicPr>
          <p:cNvPr id="2062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3075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3081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82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1</a:t>
            </a:r>
          </a:p>
        </p:txBody>
      </p:sp>
      <p:pic>
        <p:nvPicPr>
          <p:cNvPr id="3084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Looking at the Earth</a:t>
            </a:r>
          </a:p>
        </p:txBody>
      </p:sp>
      <p:sp>
        <p:nvSpPr>
          <p:cNvPr id="8195" name="Text Box 16"/>
          <p:cNvSpPr txBox="1">
            <a:spLocks noChangeArrowheads="1"/>
          </p:cNvSpPr>
          <p:nvPr/>
        </p:nvSpPr>
        <p:spPr bwMode="auto">
          <a:xfrm>
            <a:off x="674688" y="2230438"/>
            <a:ext cx="7637462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Calibri" pitchFamily="34" charset="0"/>
                <a:ea typeface="Verdana" pitchFamily="34" charset="0"/>
                <a:cs typeface="Verdana" pitchFamily="34" charset="0"/>
              </a:rPr>
              <a:t>Geography involves the study of places: their locations, their characteristics, and how humans use and move around them. </a:t>
            </a:r>
          </a:p>
        </p:txBody>
      </p:sp>
      <p:sp>
        <p:nvSpPr>
          <p:cNvPr id="8196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Physical Geography</a:t>
            </a:r>
            <a:endParaRPr lang="en-US" altLang="en-US" sz="2200" b="1">
              <a:solidFill>
                <a:srgbClr val="AE49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Rectangle 158"/>
          <p:cNvSpPr>
            <a:spLocks noChangeArrowheads="1"/>
          </p:cNvSpPr>
          <p:nvPr/>
        </p:nvSpPr>
        <p:spPr bwMode="auto">
          <a:xfrm>
            <a:off x="457200" y="1708150"/>
            <a:ext cx="16113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Theme: Region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How are Places Similar or Different?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108075" y="2703513"/>
            <a:ext cx="5675313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 region is an area united by similar characteristics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Unifying characteristics—physical, political, economic, cultural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Three types of regions: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			− formal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	 − functional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	 − perceptual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1</a:t>
            </a:r>
            <a:endParaRPr lang="en-US" altLang="en-US"/>
          </a:p>
        </p:txBody>
      </p:sp>
      <p:sp>
        <p:nvSpPr>
          <p:cNvPr id="19459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Formal Regions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Region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109663" y="2668588"/>
            <a:ext cx="5673725" cy="331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Defined by a limited number of related characteristics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Formal regions of the world: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The United States and Canada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Latin America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Europe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Russia and the Republics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Africa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Southwest Asia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South Asia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East Asia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		− Southeast Asia, Oceania, and Antarctica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706438" y="3476625"/>
            <a:ext cx="6799262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Perceptual Regions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Region with characteristics people perceive in much the same way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Example: the American Midwest 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Sometimes perceptions differ: Does Midwest begin in Ohio or Illinois?</a:t>
            </a:r>
          </a:p>
          <a:p>
            <a:pPr marL="236538" indent="-236538">
              <a:tabLst>
                <a:tab pos="236538" algn="l"/>
                <a:tab pos="457200" algn="l"/>
              </a:tabLst>
              <a:defRPr/>
            </a:pPr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Functional Regions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Region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1109663" y="2678113"/>
            <a:ext cx="6799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Organized around interactions and connections between places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Example: a city and its suburbs are connected through human movement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How Do People Relate to the Physical World?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Human-Environment Interaction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11250" y="2662238"/>
            <a:ext cx="5675313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 relationship exists between people and their environment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People use and change the environment to meet their needs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People adapt to environmental conditions they cannot change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Often, people in similar environments adapt in different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06438" y="4122738"/>
            <a:ext cx="6418262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Linear Distance and Time Distance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Linear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distance—how far a person, product, or idea travels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3225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Time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distance—how long it takes for person, product, idea to travel</a:t>
            </a:r>
          </a:p>
        </p:txBody>
      </p:sp>
      <p:sp>
        <p:nvSpPr>
          <p:cNvPr id="2253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Movement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06438" y="2309813"/>
            <a:ext cx="6573837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How Do People, Goods, and Ideas Get from One Place to Another?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Geographers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use three types of distance to analyze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movement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  <a:p>
            <a:pPr marL="1484313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linear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</a:t>
            </a:r>
          </a:p>
          <a:p>
            <a:pPr marL="1484313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time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</a:t>
            </a:r>
          </a:p>
          <a:p>
            <a:pPr marL="1484313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psychological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Movement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82625" y="2311400"/>
            <a:ext cx="71199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286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Psychological Distance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569913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Refers to the way people perceive distance</a:t>
            </a:r>
          </a:p>
          <a:p>
            <a:pPr marL="569913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569913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Example: unfamiliar places may seem farther away than familiar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1084263" y="2305050"/>
            <a:ext cx="80597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Geographers use computer-assisted technology to study the use of the earth’s surface.</a:t>
            </a:r>
          </a:p>
        </p:txBody>
      </p:sp>
      <p:sp>
        <p:nvSpPr>
          <p:cNvPr id="24579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Geographer’s Tools</a:t>
            </a:r>
          </a:p>
        </p:txBody>
      </p:sp>
      <p:sp>
        <p:nvSpPr>
          <p:cNvPr id="24580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071563" y="1687513"/>
            <a:ext cx="6569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Geographers use two- and three-dimensional tools to learn about the earth</a:t>
            </a:r>
            <a:r>
              <a:rPr lang="en-US" altLang="en-US" sz="15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603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Geographer’s Tools</a:t>
            </a:r>
          </a:p>
        </p:txBody>
      </p:sp>
      <p:sp>
        <p:nvSpPr>
          <p:cNvPr id="25604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Maps and Globes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Visualizing Earth</a:t>
            </a:r>
            <a:endParaRPr lang="en-US" sz="1500" dirty="0" smtClean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endParaRPr 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084263" y="2679700"/>
            <a:ext cx="5675312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569913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Oldest known map: Babylonian clay tablet, circa 500 B.C.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569913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Maps show locations of places, </a:t>
            </a:r>
            <a:r>
              <a:rPr lang="en-US" altLang="en-US" sz="1500" dirty="0">
                <a:latin typeface="+mn-lt"/>
              </a:rPr>
              <a:t>landforms, bodies of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2</a:t>
            </a:r>
            <a:endParaRPr lang="en-US" altLang="en-US"/>
          </a:p>
        </p:txBody>
      </p:sp>
      <p:sp>
        <p:nvSpPr>
          <p:cNvPr id="26627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Two or Three Dimensions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Maps and Globes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09663" y="2663825"/>
            <a:ext cx="6311900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Globe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—a  three-dimensional representation (a sphere) of Earth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Map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—a two-dimensional graphic representation of Earth’s surface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Cartographer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(mapmaker) tries to accurately reflect earth’s surface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Map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projection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—way of showing Earth’s curved surface on a flat map</a:t>
            </a:r>
          </a:p>
          <a:p>
            <a:pPr marL="236538" indent="-236538">
              <a:tabLst>
                <a:tab pos="236538" algn="l"/>
                <a:tab pos="457200" algn="l"/>
              </a:tabLst>
              <a:defRPr/>
            </a:pPr>
            <a:endParaRPr lang="en-US" altLang="en-US" sz="1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Types of Maps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Maps and Globes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109663" y="2663825"/>
            <a:ext cx="6240462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Three types of maps: general reference, thematic, navigational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 topographic map is one kind of general reference map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Topographic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map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—shows natural and man-made features of earth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Thematic map—shows specific data such as climate, population density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A navigation map is used by sailors, pilots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071563" y="2335213"/>
            <a:ext cx="65532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Geographers study the world by looking at location, place, region, movement, and human-environment interaction.</a:t>
            </a:r>
          </a:p>
        </p:txBody>
      </p:sp>
      <p:sp>
        <p:nvSpPr>
          <p:cNvPr id="10243" name="Text Box 32"/>
          <p:cNvSpPr txBox="1">
            <a:spLocks noChangeArrowheads="1"/>
          </p:cNvSpPr>
          <p:nvPr/>
        </p:nvSpPr>
        <p:spPr bwMode="auto">
          <a:xfrm>
            <a:off x="1071563" y="1803400"/>
            <a:ext cx="7181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0000"/>
                </a:solidFill>
                <a:latin typeface="Calibri" pitchFamily="34" charset="0"/>
                <a:cs typeface="Times" pitchFamily="18" charset="0"/>
              </a:rPr>
              <a:t>Geographers view the world in terms of the use of space.</a:t>
            </a: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Five Themes of Geography</a:t>
            </a:r>
          </a:p>
        </p:txBody>
      </p:sp>
      <p:sp>
        <p:nvSpPr>
          <p:cNvPr id="10245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08075" y="2684463"/>
            <a:ext cx="6313488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Surveyors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observe, measure, record what they see in a specific area 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Remote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sensing, gathering geographic data from a distance, includes: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10810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aerial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photography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10810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satellite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imaging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solidFill>
                  <a:schemeClr val="bg1"/>
                </a:solidFill>
              </a:rPr>
              <a:t>2</a:t>
            </a:r>
            <a:endParaRPr lang="en-US" altLang="en-US"/>
          </a:p>
        </p:txBody>
      </p:sp>
      <p:sp>
        <p:nvSpPr>
          <p:cNvPr id="28676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677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Geographer’s Tools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Science of Mapmaking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Surveying</a:t>
            </a:r>
            <a:endParaRPr lang="en-US" sz="1500" dirty="0" smtClean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Satellites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Science of Mapmaking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109663" y="2663825"/>
            <a:ext cx="6240462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Three types of maps: general reference, thematic, navigational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Best known satellites are Landsat and GOES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Landsat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is a series of satellites; can scan entire planet in 16 days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Geostationary Operational Environment Satellite (GOES):</a:t>
            </a:r>
          </a:p>
          <a:p>
            <a:pPr marL="1139825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2588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orbits in sync with Earth’s rotation</a:t>
            </a:r>
          </a:p>
          <a:p>
            <a:pPr marL="1139825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2588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gathers images of atmospheric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Geographic Information Systems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Science of Mapmaking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1109663" y="2678113"/>
            <a:ext cx="62404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Geographic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Information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Systems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(GIS)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is a digital geographic database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Combines and displays information from many sources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68338" y="3351213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Global Positioning System (GPS)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095375" y="3724275"/>
            <a:ext cx="6240463" cy="11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Uses series of 24 Navstar satellites to beam information to Earth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Hand-held GPS receivers on Earth display exact position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GPS used by explorers, sailors, drivers; also used to track animals</a:t>
            </a:r>
          </a:p>
          <a:p>
            <a:pPr marL="236538" indent="-236538">
              <a:tabLst>
                <a:tab pos="236538" algn="l"/>
                <a:tab pos="457200" algn="l"/>
              </a:tabLst>
              <a:defRPr/>
            </a:pPr>
            <a:endParaRPr lang="en-US" altLang="en-US" sz="1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latin typeface="Calibri" pitchFamily="34" charset="0"/>
              </a:rPr>
              <a:t>Geographers and Historians </a:t>
            </a:r>
          </a:p>
        </p:txBody>
      </p:sp>
      <p:sp>
        <p:nvSpPr>
          <p:cNvPr id="11267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268" name="Rectangle 158"/>
          <p:cNvSpPr>
            <a:spLocks noChangeArrowheads="1"/>
          </p:cNvSpPr>
          <p:nvPr/>
        </p:nvSpPr>
        <p:spPr bwMode="auto">
          <a:xfrm>
            <a:off x="457200" y="1735138"/>
            <a:ext cx="3017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 Geographer’s Perspective</a:t>
            </a: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Five Themes of Geography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108075" y="2679700"/>
            <a:ext cx="7350125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Historians look at events over time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Geographers look at: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914400" algn="l"/>
                <a:tab pos="1139825" algn="l"/>
                <a:tab pos="1200150" algn="l"/>
                <a:tab pos="12588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use of space on Earth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9144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interactions that take place there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9144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patterns and connections between people and land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Geography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is the study of the distribution and interaction of: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973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physical features on Earth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973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− human features on Earth</a:t>
            </a:r>
          </a:p>
        </p:txBody>
      </p:sp>
      <p:sp>
        <p:nvSpPr>
          <p:cNvPr id="1127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4"/>
          <p:cNvSpPr>
            <a:spLocks noChangeArrowheads="1"/>
          </p:cNvSpPr>
          <p:nvPr/>
        </p:nvSpPr>
        <p:spPr bwMode="auto">
          <a:xfrm>
            <a:off x="1122363" y="2930525"/>
            <a:ext cx="5673725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47638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47638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47638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47638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47638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47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47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47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47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− maps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− photographs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− charts, graphs, tables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− scale models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	 − five themes of geography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Geographer’s Perspective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Methods of Geography</a:t>
            </a: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r>
              <a:rPr lang="en-US" sz="1500" dirty="0" smtClean="0">
                <a:solidFill>
                  <a:prstClr val="black"/>
                </a:solidFill>
                <a:latin typeface="+mn-lt"/>
                <a:ea typeface="Verdana" pitchFamily="34" charset="0"/>
                <a:cs typeface="Verdana" pitchFamily="34" charset="0"/>
              </a:rPr>
              <a:t>Geographers use a variety of tools:</a:t>
            </a: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endParaRPr 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108075" y="2657475"/>
            <a:ext cx="567531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/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Absolute location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—exact place where a geographic feature is found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Relative location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—location of a place compared to places around it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6" name="Text Box 160"/>
          <p:cNvSpPr txBox="1">
            <a:spLocks noChangeArrowheads="1"/>
          </p:cNvSpPr>
          <p:nvPr/>
        </p:nvSpPr>
        <p:spPr bwMode="auto">
          <a:xfrm>
            <a:off x="630238" y="2333625"/>
            <a:ext cx="66976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>
                <a:latin typeface="Calibri" pitchFamily="34" charset="0"/>
              </a:rPr>
              <a:t>Where is it?</a:t>
            </a:r>
          </a:p>
        </p:txBody>
      </p:sp>
      <p:sp>
        <p:nvSpPr>
          <p:cNvPr id="13317" name="Rectangle 158"/>
          <p:cNvSpPr>
            <a:spLocks noChangeArrowheads="1"/>
          </p:cNvSpPr>
          <p:nvPr/>
        </p:nvSpPr>
        <p:spPr bwMode="auto">
          <a:xfrm>
            <a:off x="457200" y="1708150"/>
            <a:ext cx="1768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Theme: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Location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Absolute Location</a:t>
            </a:r>
            <a:endParaRPr lang="en-US" sz="1500" dirty="0" smtClean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endParaRPr 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85850" y="2647950"/>
            <a:ext cx="5673725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Earth is divided into two equal halves, vertically and horizontally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Each vertical and horizontal half is called a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hemisphere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An imaginary line, 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Equator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divides north and south halves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Another imaginary line, 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Prime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Meridian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divides </a:t>
            </a:r>
            <a:r>
              <a:rPr lang="en-US" altLang="en-US" sz="1500" dirty="0">
                <a:solidFill>
                  <a:prstClr val="black"/>
                </a:solidFill>
                <a:latin typeface="+mn-lt"/>
                <a:ea typeface="Verdana" pitchFamily="34" charset="0"/>
                <a:cs typeface="Verdana" pitchFamily="34" charset="0"/>
              </a:rPr>
              <a:t>east and west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085850" y="2659063"/>
            <a:ext cx="56737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Geographers use latitude lines to locate places north and south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Latitude</a:t>
            </a:r>
            <a:r>
              <a:rPr lang="en-US" altLang="en-US" sz="1500">
                <a:solidFill>
                  <a:srgbClr val="003300"/>
                </a:solidFill>
                <a:latin typeface="Calibri" pitchFamily="34" charset="0"/>
              </a:rPr>
              <a:t>—imaginary lines that run parallel to the equator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82625" y="3487738"/>
            <a:ext cx="7202488" cy="123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6538" indent="-236538">
              <a:tabLst>
                <a:tab pos="236538" algn="l"/>
                <a:tab pos="457200" algn="l"/>
              </a:tabLst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Longitude Lines</a:t>
            </a:r>
          </a:p>
          <a:p>
            <a:pPr marL="403225" indent="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Geographers use longitude lines to mark positions east and west</a:t>
            </a:r>
          </a:p>
          <a:p>
            <a:pPr marL="403225" indent="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Longitude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—imaginary lines that go over the poles</a:t>
            </a:r>
          </a:p>
          <a:p>
            <a:pPr marL="403225" indent="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Where latitude and longitude lines cross is the absolute location </a:t>
            </a:r>
          </a:p>
        </p:txBody>
      </p:sp>
      <p:sp>
        <p:nvSpPr>
          <p:cNvPr id="1536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Location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Latitude Lines</a:t>
            </a:r>
            <a:endParaRPr lang="en-US" sz="1500" dirty="0" smtClean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endParaRPr 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Theme: Location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Relative Location</a:t>
            </a:r>
            <a:endParaRPr lang="en-US" sz="1500" dirty="0" smtClean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marL="571500" lvl="1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285750" algn="l"/>
              </a:tabLst>
              <a:defRPr/>
            </a:pPr>
            <a:endParaRPr 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85850" y="2647950"/>
            <a:ext cx="567372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How a place is related to its surrounding environment</a:t>
            </a:r>
            <a:endParaRPr lang="en-US" alt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08075" y="2681288"/>
            <a:ext cx="567531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511175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Place includes physical features and cultural characteristics:</a:t>
            </a:r>
          </a:p>
          <a:p>
            <a:pPr marL="973138" indent="-973138" eaLnBrk="1" hangingPunct="1">
              <a:lnSpc>
                <a:spcPct val="80000"/>
              </a:lnSpc>
              <a:spcBef>
                <a:spcPct val="50000"/>
              </a:spcBef>
              <a:tabLst>
                <a:tab pos="973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physical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features include climate, landforms, vegetation</a:t>
            </a:r>
          </a:p>
          <a:p>
            <a:pPr marL="973138" indent="-973138" eaLnBrk="1" hangingPunct="1">
              <a:lnSpc>
                <a:spcPct val="80000"/>
              </a:lnSpc>
              <a:spcBef>
                <a:spcPct val="50000"/>
              </a:spcBef>
              <a:tabLst>
                <a:tab pos="973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cultural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characteristics include dams, highways</a:t>
            </a:r>
            <a:r>
              <a:rPr lang="en-US" altLang="en-US" sz="1500" dirty="0" smtClean="0">
                <a:solidFill>
                  <a:prstClr val="black"/>
                </a:solidFill>
                <a:latin typeface="+mn-lt"/>
                <a:ea typeface="Verdana" pitchFamily="34" charset="0"/>
                <a:cs typeface="Verdana" pitchFamily="34" charset="0"/>
              </a:rPr>
              <a:t>, houses</a:t>
            </a:r>
            <a:endParaRPr lang="en-US" altLang="en-US" sz="1500" dirty="0">
              <a:solidFill>
                <a:prstClr val="black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Rectangle 158"/>
          <p:cNvSpPr>
            <a:spLocks noChangeArrowheads="1"/>
          </p:cNvSpPr>
          <p:nvPr/>
        </p:nvSpPr>
        <p:spPr bwMode="auto">
          <a:xfrm>
            <a:off x="457200" y="1708150"/>
            <a:ext cx="14620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Theme: Place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What is it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Mila's Mac:Applications (Mac OS 9):Microsoft Office 98:Templates:Blank Presentation</Template>
  <TotalTime>4138</TotalTime>
  <Words>881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1_Office Theme</vt:lpstr>
      <vt:lpstr>2_With_Nxt and Pre_Button</vt:lpstr>
      <vt:lpstr>3_With_Nxt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John</cp:lastModifiedBy>
  <cp:revision>205</cp:revision>
  <dcterms:created xsi:type="dcterms:W3CDTF">2003-09-25T15:40:31Z</dcterms:created>
  <dcterms:modified xsi:type="dcterms:W3CDTF">2015-01-03T21:52:13Z</dcterms:modified>
</cp:coreProperties>
</file>